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drawings/drawing1.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755" r:id="rId4"/>
  </p:sldMasterIdLst>
  <p:notesMasterIdLst>
    <p:notesMasterId r:id="rId6"/>
  </p:notesMasterIdLst>
  <p:handoutMasterIdLst>
    <p:handoutMasterId r:id="rId7"/>
  </p:handoutMasterIdLst>
  <p:sldIdLst>
    <p:sldId id="327" r:id="rId5"/>
  </p:sldIdLst>
  <p:sldSz cx="30279975" cy="42808525"/>
  <p:notesSz cx="6794500" cy="9906000"/>
  <p:embeddedFontLst>
    <p:embeddedFont>
      <p:font typeface="Calibri" panose="020F0502020204030204" pitchFamily="34" charset="0"/>
      <p:regular r:id="rId8"/>
      <p:bold r:id="rId9"/>
      <p:italic r:id="rId10"/>
      <p:boldItalic r:id="rId11"/>
    </p:embeddedFont>
    <p:embeddedFont>
      <p:font typeface="Aharoni" panose="020B0604020202020204" charset="0"/>
      <p:bold r:id="rId12"/>
    </p:embeddedFont>
    <p:embeddedFont>
      <p:font typeface="Arial Narrow" panose="020B0606020202030204" pitchFamily="34" charset="0"/>
      <p:regular r:id="rId13"/>
      <p:bold r:id="rId14"/>
      <p:italic r:id="rId15"/>
      <p:boldItalic r:id="rId16"/>
    </p:embeddedFont>
    <p:embeddedFont>
      <p:font typeface="Segoe UI" panose="020B0502040204020203" pitchFamily="34" charset="0"/>
      <p:regular r:id="rId17"/>
      <p:bold r:id="rId18"/>
      <p:italic r:id="rId19"/>
      <p:boldItalic r:id="rId20"/>
    </p:embeddedFont>
  </p:embeddedFontLst>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7200" kern="1200">
        <a:solidFill>
          <a:schemeClr val="tx1"/>
        </a:solidFill>
        <a:latin typeface="Arial" charset="0"/>
        <a:ea typeface="+mn-ea"/>
        <a:cs typeface="+mn-cs"/>
      </a:defRPr>
    </a:lvl1pPr>
    <a:lvl2pPr marL="2350328" algn="l" rtl="0" eaLnBrk="0" fontAlgn="base" hangingPunct="0">
      <a:spcBef>
        <a:spcPct val="0"/>
      </a:spcBef>
      <a:spcAft>
        <a:spcPct val="0"/>
      </a:spcAft>
      <a:defRPr sz="7200" kern="1200">
        <a:solidFill>
          <a:schemeClr val="tx1"/>
        </a:solidFill>
        <a:latin typeface="Arial" charset="0"/>
        <a:ea typeface="+mn-ea"/>
        <a:cs typeface="+mn-cs"/>
      </a:defRPr>
    </a:lvl2pPr>
    <a:lvl3pPr marL="4700656" algn="l" rtl="0" eaLnBrk="0" fontAlgn="base" hangingPunct="0">
      <a:spcBef>
        <a:spcPct val="0"/>
      </a:spcBef>
      <a:spcAft>
        <a:spcPct val="0"/>
      </a:spcAft>
      <a:defRPr sz="7200" kern="1200">
        <a:solidFill>
          <a:schemeClr val="tx1"/>
        </a:solidFill>
        <a:latin typeface="Arial" charset="0"/>
        <a:ea typeface="+mn-ea"/>
        <a:cs typeface="+mn-cs"/>
      </a:defRPr>
    </a:lvl3pPr>
    <a:lvl4pPr marL="7050984" algn="l" rtl="0" eaLnBrk="0" fontAlgn="base" hangingPunct="0">
      <a:spcBef>
        <a:spcPct val="0"/>
      </a:spcBef>
      <a:spcAft>
        <a:spcPct val="0"/>
      </a:spcAft>
      <a:defRPr sz="7200" kern="1200">
        <a:solidFill>
          <a:schemeClr val="tx1"/>
        </a:solidFill>
        <a:latin typeface="Arial" charset="0"/>
        <a:ea typeface="+mn-ea"/>
        <a:cs typeface="+mn-cs"/>
      </a:defRPr>
    </a:lvl4pPr>
    <a:lvl5pPr marL="9401312" algn="l" rtl="0" eaLnBrk="0" fontAlgn="base" hangingPunct="0">
      <a:spcBef>
        <a:spcPct val="0"/>
      </a:spcBef>
      <a:spcAft>
        <a:spcPct val="0"/>
      </a:spcAft>
      <a:defRPr sz="7200" kern="1200">
        <a:solidFill>
          <a:schemeClr val="tx1"/>
        </a:solidFill>
        <a:latin typeface="Arial" charset="0"/>
        <a:ea typeface="+mn-ea"/>
        <a:cs typeface="+mn-cs"/>
      </a:defRPr>
    </a:lvl5pPr>
    <a:lvl6pPr marL="11751640" algn="l" defTabSz="4700656" rtl="0" eaLnBrk="1" latinLnBrk="0" hangingPunct="1">
      <a:defRPr sz="7200" kern="1200">
        <a:solidFill>
          <a:schemeClr val="tx1"/>
        </a:solidFill>
        <a:latin typeface="Arial" charset="0"/>
        <a:ea typeface="+mn-ea"/>
        <a:cs typeface="+mn-cs"/>
      </a:defRPr>
    </a:lvl6pPr>
    <a:lvl7pPr marL="14101968" algn="l" defTabSz="4700656" rtl="0" eaLnBrk="1" latinLnBrk="0" hangingPunct="1">
      <a:defRPr sz="7200" kern="1200">
        <a:solidFill>
          <a:schemeClr val="tx1"/>
        </a:solidFill>
        <a:latin typeface="Arial" charset="0"/>
        <a:ea typeface="+mn-ea"/>
        <a:cs typeface="+mn-cs"/>
      </a:defRPr>
    </a:lvl7pPr>
    <a:lvl8pPr marL="16452296" algn="l" defTabSz="4700656" rtl="0" eaLnBrk="1" latinLnBrk="0" hangingPunct="1">
      <a:defRPr sz="7200" kern="1200">
        <a:solidFill>
          <a:schemeClr val="tx1"/>
        </a:solidFill>
        <a:latin typeface="Arial" charset="0"/>
        <a:ea typeface="+mn-ea"/>
        <a:cs typeface="+mn-cs"/>
      </a:defRPr>
    </a:lvl8pPr>
    <a:lvl9pPr marL="18802624" algn="l" defTabSz="4700656" rtl="0" eaLnBrk="1" latinLnBrk="0" hangingPunct="1">
      <a:defRPr sz="72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guide id="4" orient="horz" pos="18144">
          <p15:clr>
            <a:srgbClr val="A4A3A4"/>
          </p15:clr>
        </p15:guide>
        <p15:guide id="5" orient="horz" pos="13608">
          <p15:clr>
            <a:srgbClr val="A4A3A4"/>
          </p15:clr>
        </p15:guide>
        <p15:guide id="6" pos="9072">
          <p15:clr>
            <a:srgbClr val="A4A3A4"/>
          </p15:clr>
        </p15:guide>
        <p15:guide id="7" orient="horz" pos="2140">
          <p15:clr>
            <a:srgbClr val="A4A3A4"/>
          </p15:clr>
        </p15:guide>
        <p15:guide id="8" orient="horz" pos="1605">
          <p15:clr>
            <a:srgbClr val="A4A3A4"/>
          </p15:clr>
        </p15:guide>
        <p15:guide id="9" orient="horz" pos="17977">
          <p15:clr>
            <a:srgbClr val="A4A3A4"/>
          </p15:clr>
        </p15:guide>
        <p15:guide id="10" orient="horz" pos="13483">
          <p15:clr>
            <a:srgbClr val="A4A3A4"/>
          </p15:clr>
        </p15:guide>
        <p15:guide id="11" pos="3028">
          <p15:clr>
            <a:srgbClr val="A4A3A4"/>
          </p15:clr>
        </p15:guide>
        <p15:guide id="12" pos="9537">
          <p15:clr>
            <a:srgbClr val="A4A3A4"/>
          </p15:clr>
        </p15:guide>
      </p15:sldGuideLst>
    </p:ext>
    <p:ext uri="{2D200454-40CA-4A62-9FC3-DE9A4176ACB9}">
      <p15:notesGuideLst xmlns:p15="http://schemas.microsoft.com/office/powerpoint/2012/main">
        <p15:guide id="1" orient="horz" pos="2141">
          <p15:clr>
            <a:srgbClr val="A4A3A4"/>
          </p15:clr>
        </p15:guide>
        <p15:guide id="2" pos="3126">
          <p15:clr>
            <a:srgbClr val="A4A3A4"/>
          </p15:clr>
        </p15:guide>
        <p15:guide id="3" orient="horz" pos="3120">
          <p15:clr>
            <a:srgbClr val="A4A3A4"/>
          </p15:clr>
        </p15:guide>
        <p15:guide id="4" pos="214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urcanu Catrinel" initials="TC" lastIdx="3" clrIdx="0">
    <p:extLst/>
  </p:cmAuthor>
  <p:cmAuthor id="2" name="Paulo Alexandre Marques Nunes" initials="PAMN" lastIdx="2" clrIdx="1">
    <p:extLst>
      <p:ext uri="{19B8F6BF-5375-455C-9EA6-DF929625EA0E}">
        <p15:presenceInfo xmlns:p15="http://schemas.microsoft.com/office/powerpoint/2012/main" userId="S-1-5-21-190342943-957007962-3178331637-862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8080"/>
    <a:srgbClr val="4AA0B1"/>
    <a:srgbClr val="9ECDD6"/>
    <a:srgbClr val="B8DBE2"/>
    <a:srgbClr val="FF9900"/>
    <a:srgbClr val="92D050"/>
    <a:srgbClr val="D76213"/>
    <a:srgbClr val="FF5050"/>
    <a:srgbClr val="007DC3"/>
    <a:srgbClr val="5C81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076" autoAdjust="0"/>
    <p:restoredTop sz="78488" autoAdjust="0"/>
  </p:normalViewPr>
  <p:slideViewPr>
    <p:cSldViewPr snapToGrid="0">
      <p:cViewPr>
        <p:scale>
          <a:sx n="50" d="100"/>
          <a:sy n="50" d="100"/>
        </p:scale>
        <p:origin x="90" y="-3192"/>
      </p:cViewPr>
      <p:guideLst>
        <p:guide orient="horz" pos="2160"/>
        <p:guide pos="2880"/>
        <p:guide orient="horz" pos="1620"/>
        <p:guide orient="horz" pos="18144"/>
        <p:guide orient="horz" pos="13608"/>
        <p:guide pos="9072"/>
        <p:guide orient="horz" pos="2140"/>
        <p:guide orient="horz" pos="1605"/>
        <p:guide orient="horz" pos="17977"/>
        <p:guide orient="horz" pos="13483"/>
        <p:guide pos="3028"/>
        <p:guide pos="9537"/>
      </p:guideLst>
    </p:cSldViewPr>
  </p:slideViewPr>
  <p:notesTextViewPr>
    <p:cViewPr>
      <p:scale>
        <a:sx n="100" d="100"/>
        <a:sy n="100" d="100"/>
      </p:scale>
      <p:origin x="0" y="0"/>
    </p:cViewPr>
  </p:notesTextViewPr>
  <p:sorterViewPr>
    <p:cViewPr>
      <p:scale>
        <a:sx n="100" d="100"/>
        <a:sy n="100" d="100"/>
      </p:scale>
      <p:origin x="0" y="-1253"/>
    </p:cViewPr>
  </p:sorterViewPr>
  <p:notesViewPr>
    <p:cSldViewPr snapToGrid="0">
      <p:cViewPr varScale="1">
        <p:scale>
          <a:sx n="77" d="100"/>
          <a:sy n="77" d="100"/>
        </p:scale>
        <p:origin x="-1248" y="-108"/>
      </p:cViewPr>
      <p:guideLst>
        <p:guide orient="horz" pos="2141"/>
        <p:guide pos="3126"/>
        <p:guide orient="horz" pos="3120"/>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font" Target="fonts/font6.fntdata"/><Relationship Id="rId18" Type="http://schemas.openxmlformats.org/officeDocument/2006/relationships/font" Target="fonts/font11.fntdata"/><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handoutMaster" Target="handoutMasters/handoutMaster1.xml"/><Relationship Id="rId12" Type="http://schemas.openxmlformats.org/officeDocument/2006/relationships/font" Target="fonts/font5.fntdata"/><Relationship Id="rId17" Type="http://schemas.openxmlformats.org/officeDocument/2006/relationships/font" Target="fonts/font10.fntdata"/><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font" Target="fonts/font9.fntdata"/><Relationship Id="rId20" Type="http://schemas.openxmlformats.org/officeDocument/2006/relationships/font" Target="fonts/font13.fntdata"/><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font" Target="fonts/font4.fntdata"/><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font" Target="fonts/font8.fntdata"/><Relationship Id="rId23" Type="http://schemas.openxmlformats.org/officeDocument/2006/relationships/viewProps" Target="viewProps.xml"/><Relationship Id="rId10" Type="http://schemas.openxmlformats.org/officeDocument/2006/relationships/font" Target="fonts/font3.fntdata"/><Relationship Id="rId19" Type="http://schemas.openxmlformats.org/officeDocument/2006/relationships/font" Target="fonts/font12.fntdata"/><Relationship Id="rId4" Type="http://schemas.openxmlformats.org/officeDocument/2006/relationships/slideMaster" Target="slideMasters/slideMaster1.xml"/><Relationship Id="rId9" Type="http://schemas.openxmlformats.org/officeDocument/2006/relationships/font" Target="fonts/font2.fntdata"/><Relationship Id="rId14" Type="http://schemas.openxmlformats.org/officeDocument/2006/relationships/font" Target="fonts/font7.fntdata"/><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oleObject" Target="file:///C:\Users\mcapucho\Desktop\WP4\Report_Portugal\Graphics_Urban_Agriculture.xlsx" TargetMode="External"/></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C:\Users\mcapucho\Desktop\WP4\Report_Portugal\Graphics_Urban_Agriculture.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400" b="0" i="0" baseline="0">
                <a:effectLst/>
              </a:rPr>
              <a:t>Criteria for decision making</a:t>
            </a:r>
            <a:endParaRPr lang="en-US" sz="1400">
              <a:effectLst/>
            </a:endParaRPr>
          </a:p>
          <a:p>
            <a:pPr>
              <a:defRPr sz="1400" b="0" i="0" u="none" strike="noStrike" kern="1200" spc="0" baseline="0">
                <a:solidFill>
                  <a:schemeClr val="tx1">
                    <a:lumMod val="65000"/>
                    <a:lumOff val="35000"/>
                  </a:schemeClr>
                </a:solidFill>
                <a:latin typeface="+mn-lt"/>
                <a:ea typeface="+mn-ea"/>
                <a:cs typeface="+mn-cs"/>
              </a:defRPr>
            </a:pPr>
            <a:r>
              <a:rPr lang="en-US" sz="1400" b="0" i="0" baseline="0">
                <a:effectLst/>
              </a:rPr>
              <a:t>Urban scenario</a:t>
            </a:r>
            <a:endParaRPr lang="en-US" sz="1400">
              <a:effectLst/>
            </a:endParaRPr>
          </a:p>
        </c:rich>
      </c:tx>
      <c:layout/>
      <c:overlay val="0"/>
      <c:spPr>
        <a:noFill/>
        <a:ln>
          <a:noFill/>
        </a:ln>
        <a:effectLst/>
      </c:spPr>
    </c:title>
    <c:autoTitleDeleted val="0"/>
    <c:plotArea>
      <c:layout/>
      <c:barChart>
        <c:barDir val="col"/>
        <c:grouping val="clustered"/>
        <c:varyColors val="0"/>
        <c:ser>
          <c:idx val="0"/>
          <c:order val="0"/>
          <c:tx>
            <c:strRef>
              <c:f>'Urban Scenario'!$A$4</c:f>
              <c:strCache>
                <c:ptCount val="1"/>
                <c:pt idx="0">
                  <c:v>Effectiveness</c:v>
                </c:pt>
              </c:strCache>
            </c:strRef>
          </c:tx>
          <c:spPr>
            <a:solidFill>
              <a:schemeClr val="accent1"/>
            </a:solidFill>
            <a:ln>
              <a:noFill/>
            </a:ln>
            <a:effectLst/>
          </c:spPr>
          <c:invertIfNegative val="0"/>
          <c:val>
            <c:numRef>
              <c:f>'Urban Scenario'!$B$4:$K$4</c:f>
              <c:numCache>
                <c:formatCode>General</c:formatCode>
                <c:ptCount val="10"/>
                <c:pt idx="4">
                  <c:v>1</c:v>
                </c:pt>
                <c:pt idx="6">
                  <c:v>3</c:v>
                </c:pt>
                <c:pt idx="7">
                  <c:v>4</c:v>
                </c:pt>
                <c:pt idx="8">
                  <c:v>3</c:v>
                </c:pt>
                <c:pt idx="9">
                  <c:v>11</c:v>
                </c:pt>
              </c:numCache>
            </c:numRef>
          </c:val>
          <c:extLst>
            <c:ext xmlns:c16="http://schemas.microsoft.com/office/drawing/2014/chart" uri="{C3380CC4-5D6E-409C-BE32-E72D297353CC}">
              <c16:uniqueId val="{00000000-8B2A-4259-9203-80A9F5F82787}"/>
            </c:ext>
          </c:extLst>
        </c:ser>
        <c:ser>
          <c:idx val="1"/>
          <c:order val="1"/>
          <c:tx>
            <c:strRef>
              <c:f>'Urban Scenario'!$A$5</c:f>
              <c:strCache>
                <c:ptCount val="1"/>
                <c:pt idx="0">
                  <c:v>Feasibility</c:v>
                </c:pt>
              </c:strCache>
            </c:strRef>
          </c:tx>
          <c:spPr>
            <a:solidFill>
              <a:schemeClr val="accent2"/>
            </a:solidFill>
            <a:ln>
              <a:noFill/>
            </a:ln>
            <a:effectLst/>
          </c:spPr>
          <c:invertIfNegative val="0"/>
          <c:val>
            <c:numRef>
              <c:f>'Urban Scenario'!$B$5:$K$5</c:f>
              <c:numCache>
                <c:formatCode>General</c:formatCode>
                <c:ptCount val="10"/>
                <c:pt idx="4">
                  <c:v>1</c:v>
                </c:pt>
                <c:pt idx="5">
                  <c:v>3</c:v>
                </c:pt>
                <c:pt idx="6">
                  <c:v>3</c:v>
                </c:pt>
                <c:pt idx="7">
                  <c:v>5</c:v>
                </c:pt>
                <c:pt idx="8">
                  <c:v>6</c:v>
                </c:pt>
                <c:pt idx="9">
                  <c:v>4</c:v>
                </c:pt>
              </c:numCache>
            </c:numRef>
          </c:val>
          <c:extLst>
            <c:ext xmlns:c16="http://schemas.microsoft.com/office/drawing/2014/chart" uri="{C3380CC4-5D6E-409C-BE32-E72D297353CC}">
              <c16:uniqueId val="{00000001-8B2A-4259-9203-80A9F5F82787}"/>
            </c:ext>
          </c:extLst>
        </c:ser>
        <c:ser>
          <c:idx val="2"/>
          <c:order val="2"/>
          <c:tx>
            <c:strRef>
              <c:f>'Urban Scenario'!$A$6</c:f>
              <c:strCache>
                <c:ptCount val="1"/>
                <c:pt idx="0">
                  <c:v>Constraints</c:v>
                </c:pt>
              </c:strCache>
            </c:strRef>
          </c:tx>
          <c:spPr>
            <a:solidFill>
              <a:schemeClr val="accent3"/>
            </a:solidFill>
            <a:ln>
              <a:noFill/>
            </a:ln>
            <a:effectLst/>
          </c:spPr>
          <c:invertIfNegative val="0"/>
          <c:val>
            <c:numRef>
              <c:f>'Urban Scenario'!$B$6:$K$6</c:f>
              <c:numCache>
                <c:formatCode>General</c:formatCode>
                <c:ptCount val="10"/>
                <c:pt idx="0">
                  <c:v>1</c:v>
                </c:pt>
                <c:pt idx="3">
                  <c:v>2</c:v>
                </c:pt>
                <c:pt idx="4">
                  <c:v>5</c:v>
                </c:pt>
                <c:pt idx="5">
                  <c:v>3</c:v>
                </c:pt>
                <c:pt idx="7">
                  <c:v>7</c:v>
                </c:pt>
                <c:pt idx="8">
                  <c:v>3</c:v>
                </c:pt>
                <c:pt idx="9">
                  <c:v>1</c:v>
                </c:pt>
              </c:numCache>
            </c:numRef>
          </c:val>
          <c:extLst>
            <c:ext xmlns:c16="http://schemas.microsoft.com/office/drawing/2014/chart" uri="{C3380CC4-5D6E-409C-BE32-E72D297353CC}">
              <c16:uniqueId val="{00000002-8B2A-4259-9203-80A9F5F82787}"/>
            </c:ext>
          </c:extLst>
        </c:ser>
        <c:ser>
          <c:idx val="3"/>
          <c:order val="3"/>
          <c:tx>
            <c:strRef>
              <c:f>'Urban Scenario'!$A$7</c:f>
              <c:strCache>
                <c:ptCount val="1"/>
                <c:pt idx="0">
                  <c:v>Side-effects</c:v>
                </c:pt>
              </c:strCache>
            </c:strRef>
          </c:tx>
          <c:spPr>
            <a:solidFill>
              <a:schemeClr val="accent4"/>
            </a:solidFill>
            <a:ln>
              <a:noFill/>
            </a:ln>
            <a:effectLst/>
          </c:spPr>
          <c:invertIfNegative val="0"/>
          <c:val>
            <c:numRef>
              <c:f>'Urban Scenario'!$B$7:$K$7</c:f>
              <c:numCache>
                <c:formatCode>General</c:formatCode>
                <c:ptCount val="10"/>
                <c:pt idx="3">
                  <c:v>1</c:v>
                </c:pt>
                <c:pt idx="4">
                  <c:v>2</c:v>
                </c:pt>
                <c:pt idx="5">
                  <c:v>4</c:v>
                </c:pt>
                <c:pt idx="6">
                  <c:v>2</c:v>
                </c:pt>
                <c:pt idx="7">
                  <c:v>5</c:v>
                </c:pt>
                <c:pt idx="8">
                  <c:v>6</c:v>
                </c:pt>
                <c:pt idx="9">
                  <c:v>2</c:v>
                </c:pt>
              </c:numCache>
            </c:numRef>
          </c:val>
          <c:extLst>
            <c:ext xmlns:c16="http://schemas.microsoft.com/office/drawing/2014/chart" uri="{C3380CC4-5D6E-409C-BE32-E72D297353CC}">
              <c16:uniqueId val="{00000003-8B2A-4259-9203-80A9F5F82787}"/>
            </c:ext>
          </c:extLst>
        </c:ser>
        <c:ser>
          <c:idx val="4"/>
          <c:order val="4"/>
          <c:tx>
            <c:strRef>
              <c:f>'Urban Scenario'!$A$8</c:f>
              <c:strCache>
                <c:ptCount val="1"/>
                <c:pt idx="0">
                  <c:v>Cost</c:v>
                </c:pt>
              </c:strCache>
            </c:strRef>
          </c:tx>
          <c:spPr>
            <a:solidFill>
              <a:srgbClr val="C00000"/>
            </a:solidFill>
            <a:ln>
              <a:noFill/>
            </a:ln>
            <a:effectLst/>
          </c:spPr>
          <c:invertIfNegative val="0"/>
          <c:val>
            <c:numRef>
              <c:f>'Urban Scenario'!$B$8:$K$8</c:f>
              <c:numCache>
                <c:formatCode>General</c:formatCode>
                <c:ptCount val="10"/>
                <c:pt idx="0">
                  <c:v>5</c:v>
                </c:pt>
                <c:pt idx="1">
                  <c:v>4</c:v>
                </c:pt>
                <c:pt idx="2">
                  <c:v>2</c:v>
                </c:pt>
                <c:pt idx="3">
                  <c:v>3</c:v>
                </c:pt>
                <c:pt idx="4">
                  <c:v>1</c:v>
                </c:pt>
                <c:pt idx="5">
                  <c:v>3</c:v>
                </c:pt>
                <c:pt idx="6">
                  <c:v>2</c:v>
                </c:pt>
                <c:pt idx="7">
                  <c:v>1</c:v>
                </c:pt>
                <c:pt idx="8">
                  <c:v>1</c:v>
                </c:pt>
              </c:numCache>
            </c:numRef>
          </c:val>
          <c:extLst>
            <c:ext xmlns:c16="http://schemas.microsoft.com/office/drawing/2014/chart" uri="{C3380CC4-5D6E-409C-BE32-E72D297353CC}">
              <c16:uniqueId val="{00000004-8B2A-4259-9203-80A9F5F82787}"/>
            </c:ext>
          </c:extLst>
        </c:ser>
        <c:ser>
          <c:idx val="5"/>
          <c:order val="5"/>
          <c:tx>
            <c:strRef>
              <c:f>'Urban Scenario'!$A$9</c:f>
              <c:strCache>
                <c:ptCount val="1"/>
                <c:pt idx="0">
                  <c:v>Social and ethical factors</c:v>
                </c:pt>
              </c:strCache>
            </c:strRef>
          </c:tx>
          <c:spPr>
            <a:solidFill>
              <a:schemeClr val="accent6"/>
            </a:solidFill>
            <a:ln>
              <a:noFill/>
            </a:ln>
            <a:effectLst/>
          </c:spPr>
          <c:invertIfNegative val="0"/>
          <c:val>
            <c:numRef>
              <c:f>'Urban Scenario'!$B$9:$K$9</c:f>
              <c:numCache>
                <c:formatCode>General</c:formatCode>
                <c:ptCount val="10"/>
                <c:pt idx="4">
                  <c:v>1</c:v>
                </c:pt>
                <c:pt idx="5">
                  <c:v>1</c:v>
                </c:pt>
                <c:pt idx="6">
                  <c:v>3</c:v>
                </c:pt>
                <c:pt idx="7">
                  <c:v>4</c:v>
                </c:pt>
                <c:pt idx="8">
                  <c:v>6</c:v>
                </c:pt>
                <c:pt idx="9">
                  <c:v>7</c:v>
                </c:pt>
              </c:numCache>
            </c:numRef>
          </c:val>
          <c:extLst>
            <c:ext xmlns:c16="http://schemas.microsoft.com/office/drawing/2014/chart" uri="{C3380CC4-5D6E-409C-BE32-E72D297353CC}">
              <c16:uniqueId val="{00000005-8B2A-4259-9203-80A9F5F82787}"/>
            </c:ext>
          </c:extLst>
        </c:ser>
        <c:dLbls>
          <c:showLegendKey val="0"/>
          <c:showVal val="0"/>
          <c:showCatName val="0"/>
          <c:showSerName val="0"/>
          <c:showPercent val="0"/>
          <c:showBubbleSize val="0"/>
        </c:dLbls>
        <c:gapWidth val="219"/>
        <c:overlap val="-27"/>
        <c:axId val="1712191248"/>
        <c:axId val="1712189072"/>
      </c:barChart>
      <c:catAx>
        <c:axId val="1712191248"/>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Weight</a:t>
                </a:r>
              </a:p>
            </c:rich>
          </c:tx>
          <c:layout/>
          <c:overlay val="0"/>
          <c:spPr>
            <a:noFill/>
            <a:ln>
              <a:noFill/>
            </a:ln>
            <a:effectLst/>
          </c:spPr>
        </c:title>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712189072"/>
        <c:crosses val="autoZero"/>
        <c:auto val="1"/>
        <c:lblAlgn val="ctr"/>
        <c:lblOffset val="100"/>
        <c:noMultiLvlLbl val="0"/>
      </c:catAx>
      <c:valAx>
        <c:axId val="17121890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712191248"/>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400" b="0" i="0" baseline="0" dirty="0">
                <a:effectLst/>
              </a:rPr>
              <a:t>Criteria for decision making</a:t>
            </a:r>
            <a:endParaRPr lang="en-US" sz="1400" dirty="0">
              <a:effectLst/>
            </a:endParaRPr>
          </a:p>
          <a:p>
            <a:pPr>
              <a:defRPr sz="1400" b="0" i="0" u="none" strike="noStrike" kern="1200" spc="0" baseline="0">
                <a:solidFill>
                  <a:schemeClr val="tx1">
                    <a:lumMod val="65000"/>
                    <a:lumOff val="35000"/>
                  </a:schemeClr>
                </a:solidFill>
                <a:latin typeface="+mn-lt"/>
                <a:ea typeface="+mn-ea"/>
                <a:cs typeface="+mn-cs"/>
              </a:defRPr>
            </a:pPr>
            <a:r>
              <a:rPr lang="en-US" sz="1400" b="0" i="0" baseline="0" dirty="0" smtClean="0">
                <a:effectLst/>
              </a:rPr>
              <a:t>Agricultural </a:t>
            </a:r>
            <a:r>
              <a:rPr lang="en-US" sz="1400" b="0" i="0" baseline="0" dirty="0">
                <a:effectLst/>
              </a:rPr>
              <a:t>scenario</a:t>
            </a:r>
            <a:endParaRPr lang="en-US" sz="1400" dirty="0">
              <a:effectLst/>
            </a:endParaRPr>
          </a:p>
        </c:rich>
      </c:tx>
      <c:layout/>
      <c:overlay val="0"/>
      <c:spPr>
        <a:noFill/>
        <a:ln>
          <a:noFill/>
        </a:ln>
        <a:effectLst/>
      </c:spPr>
    </c:title>
    <c:autoTitleDeleted val="0"/>
    <c:plotArea>
      <c:layout/>
      <c:barChart>
        <c:barDir val="col"/>
        <c:grouping val="clustered"/>
        <c:varyColors val="0"/>
        <c:ser>
          <c:idx val="0"/>
          <c:order val="0"/>
          <c:tx>
            <c:strRef>
              <c:f>'Agriculture Scenario'!$A$4</c:f>
              <c:strCache>
                <c:ptCount val="1"/>
                <c:pt idx="0">
                  <c:v>Effectiveness</c:v>
                </c:pt>
              </c:strCache>
            </c:strRef>
          </c:tx>
          <c:spPr>
            <a:solidFill>
              <a:schemeClr val="accent1"/>
            </a:solidFill>
            <a:ln>
              <a:noFill/>
            </a:ln>
            <a:effectLst/>
          </c:spPr>
          <c:invertIfNegative val="0"/>
          <c:val>
            <c:numRef>
              <c:f>'Agriculture Scenario'!$B$4:$K$4</c:f>
              <c:numCache>
                <c:formatCode>General</c:formatCode>
                <c:ptCount val="10"/>
                <c:pt idx="4">
                  <c:v>2</c:v>
                </c:pt>
                <c:pt idx="6">
                  <c:v>5</c:v>
                </c:pt>
                <c:pt idx="7">
                  <c:v>5</c:v>
                </c:pt>
                <c:pt idx="8">
                  <c:v>4</c:v>
                </c:pt>
                <c:pt idx="9">
                  <c:v>7</c:v>
                </c:pt>
              </c:numCache>
            </c:numRef>
          </c:val>
          <c:extLst>
            <c:ext xmlns:c16="http://schemas.microsoft.com/office/drawing/2014/chart" uri="{C3380CC4-5D6E-409C-BE32-E72D297353CC}">
              <c16:uniqueId val="{00000000-CDE6-4A37-AE27-1760C21DAE7D}"/>
            </c:ext>
          </c:extLst>
        </c:ser>
        <c:ser>
          <c:idx val="1"/>
          <c:order val="1"/>
          <c:tx>
            <c:strRef>
              <c:f>'Agriculture Scenario'!$A$5</c:f>
              <c:strCache>
                <c:ptCount val="1"/>
                <c:pt idx="0">
                  <c:v>Feasibility</c:v>
                </c:pt>
              </c:strCache>
            </c:strRef>
          </c:tx>
          <c:spPr>
            <a:solidFill>
              <a:schemeClr val="accent2"/>
            </a:solidFill>
            <a:ln>
              <a:noFill/>
            </a:ln>
            <a:effectLst/>
          </c:spPr>
          <c:invertIfNegative val="0"/>
          <c:val>
            <c:numRef>
              <c:f>'Agriculture Scenario'!$B$5:$K$5</c:f>
              <c:numCache>
                <c:formatCode>General</c:formatCode>
                <c:ptCount val="10"/>
                <c:pt idx="3">
                  <c:v>1</c:v>
                </c:pt>
                <c:pt idx="4">
                  <c:v>2</c:v>
                </c:pt>
                <c:pt idx="5">
                  <c:v>1</c:v>
                </c:pt>
                <c:pt idx="6">
                  <c:v>4</c:v>
                </c:pt>
                <c:pt idx="7">
                  <c:v>4</c:v>
                </c:pt>
                <c:pt idx="8">
                  <c:v>8</c:v>
                </c:pt>
                <c:pt idx="9">
                  <c:v>3</c:v>
                </c:pt>
              </c:numCache>
            </c:numRef>
          </c:val>
          <c:extLst>
            <c:ext xmlns:c16="http://schemas.microsoft.com/office/drawing/2014/chart" uri="{C3380CC4-5D6E-409C-BE32-E72D297353CC}">
              <c16:uniqueId val="{00000001-CDE6-4A37-AE27-1760C21DAE7D}"/>
            </c:ext>
          </c:extLst>
        </c:ser>
        <c:ser>
          <c:idx val="2"/>
          <c:order val="2"/>
          <c:tx>
            <c:strRef>
              <c:f>'Agriculture Scenario'!$A$6</c:f>
              <c:strCache>
                <c:ptCount val="1"/>
                <c:pt idx="0">
                  <c:v>Constraints</c:v>
                </c:pt>
              </c:strCache>
            </c:strRef>
          </c:tx>
          <c:spPr>
            <a:solidFill>
              <a:schemeClr val="accent3"/>
            </a:solidFill>
            <a:ln>
              <a:noFill/>
            </a:ln>
            <a:effectLst/>
          </c:spPr>
          <c:invertIfNegative val="0"/>
          <c:val>
            <c:numRef>
              <c:f>'Agriculture Scenario'!$B$6:$K$6</c:f>
              <c:numCache>
                <c:formatCode>General</c:formatCode>
                <c:ptCount val="10"/>
                <c:pt idx="3">
                  <c:v>1</c:v>
                </c:pt>
                <c:pt idx="5">
                  <c:v>7</c:v>
                </c:pt>
                <c:pt idx="6">
                  <c:v>7</c:v>
                </c:pt>
                <c:pt idx="7">
                  <c:v>5</c:v>
                </c:pt>
                <c:pt idx="8">
                  <c:v>3</c:v>
                </c:pt>
              </c:numCache>
            </c:numRef>
          </c:val>
          <c:extLst>
            <c:ext xmlns:c16="http://schemas.microsoft.com/office/drawing/2014/chart" uri="{C3380CC4-5D6E-409C-BE32-E72D297353CC}">
              <c16:uniqueId val="{00000002-CDE6-4A37-AE27-1760C21DAE7D}"/>
            </c:ext>
          </c:extLst>
        </c:ser>
        <c:ser>
          <c:idx val="3"/>
          <c:order val="3"/>
          <c:tx>
            <c:strRef>
              <c:f>'Agriculture Scenario'!$A$7</c:f>
              <c:strCache>
                <c:ptCount val="1"/>
                <c:pt idx="0">
                  <c:v>Side-effects</c:v>
                </c:pt>
              </c:strCache>
            </c:strRef>
          </c:tx>
          <c:spPr>
            <a:solidFill>
              <a:schemeClr val="accent4"/>
            </a:solidFill>
            <a:ln>
              <a:noFill/>
            </a:ln>
            <a:effectLst/>
          </c:spPr>
          <c:invertIfNegative val="0"/>
          <c:val>
            <c:numRef>
              <c:f>'Agriculture Scenario'!$B$7:$K$7</c:f>
              <c:numCache>
                <c:formatCode>General</c:formatCode>
                <c:ptCount val="10"/>
                <c:pt idx="5">
                  <c:v>7</c:v>
                </c:pt>
                <c:pt idx="6">
                  <c:v>4</c:v>
                </c:pt>
                <c:pt idx="7">
                  <c:v>3</c:v>
                </c:pt>
                <c:pt idx="8">
                  <c:v>7</c:v>
                </c:pt>
                <c:pt idx="9">
                  <c:v>2</c:v>
                </c:pt>
              </c:numCache>
            </c:numRef>
          </c:val>
          <c:extLst>
            <c:ext xmlns:c16="http://schemas.microsoft.com/office/drawing/2014/chart" uri="{C3380CC4-5D6E-409C-BE32-E72D297353CC}">
              <c16:uniqueId val="{00000003-CDE6-4A37-AE27-1760C21DAE7D}"/>
            </c:ext>
          </c:extLst>
        </c:ser>
        <c:ser>
          <c:idx val="4"/>
          <c:order val="4"/>
          <c:tx>
            <c:strRef>
              <c:f>'Agriculture Scenario'!$A$8</c:f>
              <c:strCache>
                <c:ptCount val="1"/>
                <c:pt idx="0">
                  <c:v>Cost</c:v>
                </c:pt>
              </c:strCache>
            </c:strRef>
          </c:tx>
          <c:spPr>
            <a:solidFill>
              <a:srgbClr val="C00000"/>
            </a:solidFill>
            <a:ln>
              <a:noFill/>
            </a:ln>
            <a:effectLst/>
          </c:spPr>
          <c:invertIfNegative val="0"/>
          <c:val>
            <c:numRef>
              <c:f>'Agriculture Scenario'!$B$8:$K$8</c:f>
              <c:numCache>
                <c:formatCode>General</c:formatCode>
                <c:ptCount val="10"/>
                <c:pt idx="0">
                  <c:v>2</c:v>
                </c:pt>
                <c:pt idx="2">
                  <c:v>3</c:v>
                </c:pt>
                <c:pt idx="3">
                  <c:v>2</c:v>
                </c:pt>
                <c:pt idx="4">
                  <c:v>3</c:v>
                </c:pt>
                <c:pt idx="5">
                  <c:v>5</c:v>
                </c:pt>
                <c:pt idx="6">
                  <c:v>6</c:v>
                </c:pt>
                <c:pt idx="7">
                  <c:v>1</c:v>
                </c:pt>
                <c:pt idx="8">
                  <c:v>1</c:v>
                </c:pt>
              </c:numCache>
            </c:numRef>
          </c:val>
          <c:extLst>
            <c:ext xmlns:c16="http://schemas.microsoft.com/office/drawing/2014/chart" uri="{C3380CC4-5D6E-409C-BE32-E72D297353CC}">
              <c16:uniqueId val="{00000004-CDE6-4A37-AE27-1760C21DAE7D}"/>
            </c:ext>
          </c:extLst>
        </c:ser>
        <c:ser>
          <c:idx val="5"/>
          <c:order val="5"/>
          <c:tx>
            <c:strRef>
              <c:f>'Agriculture Scenario'!$A$9</c:f>
              <c:strCache>
                <c:ptCount val="1"/>
                <c:pt idx="0">
                  <c:v>Social and ethical factors</c:v>
                </c:pt>
              </c:strCache>
            </c:strRef>
          </c:tx>
          <c:spPr>
            <a:solidFill>
              <a:schemeClr val="accent6"/>
            </a:solidFill>
            <a:ln>
              <a:noFill/>
            </a:ln>
            <a:effectLst/>
          </c:spPr>
          <c:invertIfNegative val="0"/>
          <c:val>
            <c:numRef>
              <c:f>'Agriculture Scenario'!$B$9:$K$9</c:f>
              <c:numCache>
                <c:formatCode>General</c:formatCode>
                <c:ptCount val="10"/>
                <c:pt idx="4">
                  <c:v>1</c:v>
                </c:pt>
                <c:pt idx="5">
                  <c:v>3</c:v>
                </c:pt>
                <c:pt idx="6">
                  <c:v>4</c:v>
                </c:pt>
                <c:pt idx="7">
                  <c:v>3</c:v>
                </c:pt>
                <c:pt idx="8">
                  <c:v>8</c:v>
                </c:pt>
                <c:pt idx="9">
                  <c:v>4</c:v>
                </c:pt>
              </c:numCache>
            </c:numRef>
          </c:val>
          <c:extLst>
            <c:ext xmlns:c16="http://schemas.microsoft.com/office/drawing/2014/chart" uri="{C3380CC4-5D6E-409C-BE32-E72D297353CC}">
              <c16:uniqueId val="{00000005-CDE6-4A37-AE27-1760C21DAE7D}"/>
            </c:ext>
          </c:extLst>
        </c:ser>
        <c:dLbls>
          <c:showLegendKey val="0"/>
          <c:showVal val="0"/>
          <c:showCatName val="0"/>
          <c:showSerName val="0"/>
          <c:showPercent val="0"/>
          <c:showBubbleSize val="0"/>
        </c:dLbls>
        <c:gapWidth val="219"/>
        <c:overlap val="-27"/>
        <c:axId val="1712187440"/>
        <c:axId val="1712178192"/>
      </c:barChart>
      <c:catAx>
        <c:axId val="1712187440"/>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Weight</a:t>
                </a:r>
              </a:p>
            </c:rich>
          </c:tx>
          <c:layout/>
          <c:overlay val="0"/>
          <c:spPr>
            <a:noFill/>
            <a:ln>
              <a:noFill/>
            </a:ln>
            <a:effectLst/>
          </c:sp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712178192"/>
        <c:crosses val="autoZero"/>
        <c:auto val="1"/>
        <c:lblAlgn val="ctr"/>
        <c:lblOffset val="100"/>
        <c:noMultiLvlLbl val="0"/>
      </c:catAx>
      <c:valAx>
        <c:axId val="171217819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712187440"/>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0.02346</cdr:x>
      <cdr:y>0.90458</cdr:y>
    </cdr:from>
    <cdr:to>
      <cdr:x>0.06998</cdr:x>
      <cdr:y>0.96138</cdr:y>
    </cdr:to>
    <cdr:sp macro="" textlink="">
      <cdr:nvSpPr>
        <cdr:cNvPr id="2" name="CaixaDeTexto 8"/>
        <cdr:cNvSpPr txBox="1"/>
      </cdr:nvSpPr>
      <cdr:spPr>
        <a:xfrm xmlns:a="http://schemas.openxmlformats.org/drawingml/2006/main">
          <a:off x="206186" y="4902156"/>
          <a:ext cx="408899" cy="307777"/>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algn="l" rtl="0" eaLnBrk="0" fontAlgn="base" hangingPunct="0">
            <a:spcBef>
              <a:spcPct val="0"/>
            </a:spcBef>
            <a:spcAft>
              <a:spcPct val="0"/>
            </a:spcAft>
            <a:defRPr sz="7200" kern="1200">
              <a:solidFill>
                <a:schemeClr val="tx1"/>
              </a:solidFill>
              <a:latin typeface="Arial" charset="0"/>
              <a:ea typeface="+mn-ea"/>
              <a:cs typeface="+mn-cs"/>
            </a:defRPr>
          </a:lvl1pPr>
          <a:lvl2pPr marL="2350328" algn="l" rtl="0" eaLnBrk="0" fontAlgn="base" hangingPunct="0">
            <a:spcBef>
              <a:spcPct val="0"/>
            </a:spcBef>
            <a:spcAft>
              <a:spcPct val="0"/>
            </a:spcAft>
            <a:defRPr sz="7200" kern="1200">
              <a:solidFill>
                <a:schemeClr val="tx1"/>
              </a:solidFill>
              <a:latin typeface="Arial" charset="0"/>
              <a:ea typeface="+mn-ea"/>
              <a:cs typeface="+mn-cs"/>
            </a:defRPr>
          </a:lvl2pPr>
          <a:lvl3pPr marL="4700656" algn="l" rtl="0" eaLnBrk="0" fontAlgn="base" hangingPunct="0">
            <a:spcBef>
              <a:spcPct val="0"/>
            </a:spcBef>
            <a:spcAft>
              <a:spcPct val="0"/>
            </a:spcAft>
            <a:defRPr sz="7200" kern="1200">
              <a:solidFill>
                <a:schemeClr val="tx1"/>
              </a:solidFill>
              <a:latin typeface="Arial" charset="0"/>
              <a:ea typeface="+mn-ea"/>
              <a:cs typeface="+mn-cs"/>
            </a:defRPr>
          </a:lvl3pPr>
          <a:lvl4pPr marL="7050984" algn="l" rtl="0" eaLnBrk="0" fontAlgn="base" hangingPunct="0">
            <a:spcBef>
              <a:spcPct val="0"/>
            </a:spcBef>
            <a:spcAft>
              <a:spcPct val="0"/>
            </a:spcAft>
            <a:defRPr sz="7200" kern="1200">
              <a:solidFill>
                <a:schemeClr val="tx1"/>
              </a:solidFill>
              <a:latin typeface="Arial" charset="0"/>
              <a:ea typeface="+mn-ea"/>
              <a:cs typeface="+mn-cs"/>
            </a:defRPr>
          </a:lvl4pPr>
          <a:lvl5pPr marL="9401312" algn="l" rtl="0" eaLnBrk="0" fontAlgn="base" hangingPunct="0">
            <a:spcBef>
              <a:spcPct val="0"/>
            </a:spcBef>
            <a:spcAft>
              <a:spcPct val="0"/>
            </a:spcAft>
            <a:defRPr sz="7200" kern="1200">
              <a:solidFill>
                <a:schemeClr val="tx1"/>
              </a:solidFill>
              <a:latin typeface="Arial" charset="0"/>
              <a:ea typeface="+mn-ea"/>
              <a:cs typeface="+mn-cs"/>
            </a:defRPr>
          </a:lvl5pPr>
          <a:lvl6pPr marL="11751640" algn="l" defTabSz="4700656" rtl="0" eaLnBrk="1" latinLnBrk="0" hangingPunct="1">
            <a:defRPr sz="7200" kern="1200">
              <a:solidFill>
                <a:schemeClr val="tx1"/>
              </a:solidFill>
              <a:latin typeface="Arial" charset="0"/>
              <a:ea typeface="+mn-ea"/>
              <a:cs typeface="+mn-cs"/>
            </a:defRPr>
          </a:lvl6pPr>
          <a:lvl7pPr marL="14101968" algn="l" defTabSz="4700656" rtl="0" eaLnBrk="1" latinLnBrk="0" hangingPunct="1">
            <a:defRPr sz="7200" kern="1200">
              <a:solidFill>
                <a:schemeClr val="tx1"/>
              </a:solidFill>
              <a:latin typeface="Arial" charset="0"/>
              <a:ea typeface="+mn-ea"/>
              <a:cs typeface="+mn-cs"/>
            </a:defRPr>
          </a:lvl7pPr>
          <a:lvl8pPr marL="16452296" algn="l" defTabSz="4700656" rtl="0" eaLnBrk="1" latinLnBrk="0" hangingPunct="1">
            <a:defRPr sz="7200" kern="1200">
              <a:solidFill>
                <a:schemeClr val="tx1"/>
              </a:solidFill>
              <a:latin typeface="Arial" charset="0"/>
              <a:ea typeface="+mn-ea"/>
              <a:cs typeface="+mn-cs"/>
            </a:defRPr>
          </a:lvl8pPr>
          <a:lvl9pPr marL="18802624" algn="l" defTabSz="4700656" rtl="0" eaLnBrk="1" latinLnBrk="0" hangingPunct="1">
            <a:defRPr sz="7200" kern="1200">
              <a:solidFill>
                <a:schemeClr val="tx1"/>
              </a:solidFill>
              <a:latin typeface="Arial" charset="0"/>
              <a:ea typeface="+mn-ea"/>
              <a:cs typeface="+mn-cs"/>
            </a:defRPr>
          </a:lvl9pPr>
        </a:lstStyle>
        <a:p xmlns:a="http://schemas.openxmlformats.org/drawingml/2006/main">
          <a:r>
            <a:rPr lang="pt-PT" sz="1400" dirty="0" smtClean="0"/>
            <a:t>(b)</a:t>
          </a:r>
          <a:endParaRPr lang="pt-PT" sz="1400"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ext Box 2"/>
          <p:cNvSpPr txBox="1">
            <a:spLocks noChangeArrowheads="1"/>
          </p:cNvSpPr>
          <p:nvPr/>
        </p:nvSpPr>
        <p:spPr bwMode="auto">
          <a:xfrm>
            <a:off x="186894" y="9422500"/>
            <a:ext cx="184756" cy="30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58" tIns="45678" rIns="91358" bIns="45678">
            <a:spAutoFit/>
          </a:bodyPr>
          <a:lstStyle>
            <a:lvl1pPr>
              <a:defRPr sz="2400">
                <a:solidFill>
                  <a:schemeClr val="tx1"/>
                </a:solidFill>
                <a:latin typeface="Times New Roman" pitchFamily="18" charset="0"/>
              </a:defRPr>
            </a:lvl1pPr>
            <a:lvl2pPr>
              <a:defRPr sz="2400">
                <a:solidFill>
                  <a:schemeClr val="tx1"/>
                </a:solidFill>
                <a:latin typeface="Times New Roman" pitchFamily="18" charset="0"/>
              </a:defRPr>
            </a:lvl2pPr>
            <a:lvl3pPr>
              <a:defRPr sz="2400">
                <a:solidFill>
                  <a:schemeClr val="tx1"/>
                </a:solidFill>
                <a:latin typeface="Times New Roman" pitchFamily="18" charset="0"/>
              </a:defRPr>
            </a:lvl3pPr>
            <a:lvl4pPr marL="1373188">
              <a:defRPr sz="2400">
                <a:solidFill>
                  <a:schemeClr val="tx1"/>
                </a:solidFill>
                <a:latin typeface="Times New Roman" pitchFamily="18" charset="0"/>
              </a:defRPr>
            </a:lvl4pPr>
            <a:lvl5pPr marL="1830388">
              <a:defRPr sz="2400">
                <a:solidFill>
                  <a:schemeClr val="tx1"/>
                </a:solidFill>
                <a:latin typeface="Times New Roman" pitchFamily="18" charset="0"/>
              </a:defRPr>
            </a:lvl5pPr>
            <a:lvl6pPr marL="2287588" eaLnBrk="0" fontAlgn="base" hangingPunct="0">
              <a:spcBef>
                <a:spcPct val="0"/>
              </a:spcBef>
              <a:spcAft>
                <a:spcPct val="0"/>
              </a:spcAft>
              <a:defRPr sz="2400">
                <a:solidFill>
                  <a:schemeClr val="tx1"/>
                </a:solidFill>
                <a:latin typeface="Times New Roman" pitchFamily="18" charset="0"/>
              </a:defRPr>
            </a:lvl6pPr>
            <a:lvl7pPr marL="2744788" eaLnBrk="0" fontAlgn="base" hangingPunct="0">
              <a:spcBef>
                <a:spcPct val="0"/>
              </a:spcBef>
              <a:spcAft>
                <a:spcPct val="0"/>
              </a:spcAft>
              <a:defRPr sz="2400">
                <a:solidFill>
                  <a:schemeClr val="tx1"/>
                </a:solidFill>
                <a:latin typeface="Times New Roman" pitchFamily="18" charset="0"/>
              </a:defRPr>
            </a:lvl7pPr>
            <a:lvl8pPr marL="3201988" eaLnBrk="0" fontAlgn="base" hangingPunct="0">
              <a:spcBef>
                <a:spcPct val="0"/>
              </a:spcBef>
              <a:spcAft>
                <a:spcPct val="0"/>
              </a:spcAft>
              <a:defRPr sz="2400">
                <a:solidFill>
                  <a:schemeClr val="tx1"/>
                </a:solidFill>
                <a:latin typeface="Times New Roman" pitchFamily="18" charset="0"/>
              </a:defRPr>
            </a:lvl8pPr>
            <a:lvl9pPr marL="3659188" eaLnBrk="0" fontAlgn="base" hangingPunct="0">
              <a:spcBef>
                <a:spcPct val="0"/>
              </a:spcBef>
              <a:spcAft>
                <a:spcPct val="0"/>
              </a:spcAft>
              <a:defRPr sz="2400">
                <a:solidFill>
                  <a:schemeClr val="tx1"/>
                </a:solidFill>
                <a:latin typeface="Times New Roman" pitchFamily="18" charset="0"/>
              </a:defRPr>
            </a:lvl9pPr>
          </a:lstStyle>
          <a:p>
            <a:pPr>
              <a:defRPr/>
            </a:pPr>
            <a:endParaRPr lang="en-GB" sz="1400">
              <a:latin typeface="Arial" charset="0"/>
            </a:endParaRPr>
          </a:p>
        </p:txBody>
      </p:sp>
    </p:spTree>
    <p:extLst>
      <p:ext uri="{BB962C8B-B14F-4D97-AF65-F5344CB8AC3E}">
        <p14:creationId xmlns:p14="http://schemas.microsoft.com/office/powerpoint/2010/main" val="2579059663"/>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8397" y="4735543"/>
            <a:ext cx="4976620" cy="259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788" tIns="45089" rIns="91788" bIns="45089" numCol="1" anchor="t" anchorCtr="0" compatLnSpc="1">
            <a:prstTxWarp prst="textNoShape">
              <a:avLst/>
            </a:prstTxWarp>
            <a:spAutoFit/>
          </a:bodyPr>
          <a:lstStyle/>
          <a:p>
            <a:pPr lvl="0"/>
            <a:endParaRPr lang="en-GB" noProof="0"/>
          </a:p>
        </p:txBody>
      </p:sp>
      <p:sp>
        <p:nvSpPr>
          <p:cNvPr id="16387" name="Rectangle 3"/>
          <p:cNvSpPr>
            <a:spLocks noGrp="1" noRot="1" noChangeAspect="1" noChangeArrowheads="1" noTextEdit="1"/>
          </p:cNvSpPr>
          <p:nvPr>
            <p:ph type="sldImg" idx="2"/>
          </p:nvPr>
        </p:nvSpPr>
        <p:spPr bwMode="auto">
          <a:xfrm>
            <a:off x="2092325" y="754063"/>
            <a:ext cx="2609850" cy="3692525"/>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 name="Text Box 11"/>
          <p:cNvSpPr txBox="1">
            <a:spLocks noChangeArrowheads="1"/>
          </p:cNvSpPr>
          <p:nvPr/>
        </p:nvSpPr>
        <p:spPr bwMode="auto">
          <a:xfrm>
            <a:off x="0" y="9295262"/>
            <a:ext cx="6794500" cy="30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58" tIns="45678" rIns="91358" bIns="45678">
            <a:spAutoFit/>
          </a:bodyPr>
          <a:lstStyle>
            <a:lvl1pPr>
              <a:tabLst>
                <a:tab pos="9331325" algn="r"/>
              </a:tabLst>
              <a:defRPr sz="2400">
                <a:solidFill>
                  <a:schemeClr val="tx1"/>
                </a:solidFill>
                <a:latin typeface="Times New Roman" pitchFamily="18" charset="0"/>
              </a:defRPr>
            </a:lvl1pPr>
            <a:lvl2pPr>
              <a:tabLst>
                <a:tab pos="9331325" algn="r"/>
              </a:tabLst>
              <a:defRPr sz="2400">
                <a:solidFill>
                  <a:schemeClr val="tx1"/>
                </a:solidFill>
                <a:latin typeface="Times New Roman" pitchFamily="18" charset="0"/>
              </a:defRPr>
            </a:lvl2pPr>
            <a:lvl3pPr>
              <a:tabLst>
                <a:tab pos="9331325" algn="r"/>
              </a:tabLst>
              <a:defRPr sz="2400">
                <a:solidFill>
                  <a:schemeClr val="tx1"/>
                </a:solidFill>
                <a:latin typeface="Times New Roman" pitchFamily="18" charset="0"/>
              </a:defRPr>
            </a:lvl3pPr>
            <a:lvl4pPr marL="1373188">
              <a:tabLst>
                <a:tab pos="9331325" algn="r"/>
              </a:tabLst>
              <a:defRPr sz="2400">
                <a:solidFill>
                  <a:schemeClr val="tx1"/>
                </a:solidFill>
                <a:latin typeface="Times New Roman" pitchFamily="18" charset="0"/>
              </a:defRPr>
            </a:lvl4pPr>
            <a:lvl5pPr marL="1830388">
              <a:tabLst>
                <a:tab pos="9331325" algn="r"/>
              </a:tabLst>
              <a:defRPr sz="2400">
                <a:solidFill>
                  <a:schemeClr val="tx1"/>
                </a:solidFill>
                <a:latin typeface="Times New Roman" pitchFamily="18" charset="0"/>
              </a:defRPr>
            </a:lvl5pPr>
            <a:lvl6pPr marL="2287588" eaLnBrk="0" fontAlgn="base" hangingPunct="0">
              <a:spcBef>
                <a:spcPct val="0"/>
              </a:spcBef>
              <a:spcAft>
                <a:spcPct val="0"/>
              </a:spcAft>
              <a:tabLst>
                <a:tab pos="9331325" algn="r"/>
              </a:tabLst>
              <a:defRPr sz="2400">
                <a:solidFill>
                  <a:schemeClr val="tx1"/>
                </a:solidFill>
                <a:latin typeface="Times New Roman" pitchFamily="18" charset="0"/>
              </a:defRPr>
            </a:lvl6pPr>
            <a:lvl7pPr marL="2744788" eaLnBrk="0" fontAlgn="base" hangingPunct="0">
              <a:spcBef>
                <a:spcPct val="0"/>
              </a:spcBef>
              <a:spcAft>
                <a:spcPct val="0"/>
              </a:spcAft>
              <a:tabLst>
                <a:tab pos="9331325" algn="r"/>
              </a:tabLst>
              <a:defRPr sz="2400">
                <a:solidFill>
                  <a:schemeClr val="tx1"/>
                </a:solidFill>
                <a:latin typeface="Times New Roman" pitchFamily="18" charset="0"/>
              </a:defRPr>
            </a:lvl7pPr>
            <a:lvl8pPr marL="3201988" eaLnBrk="0" fontAlgn="base" hangingPunct="0">
              <a:spcBef>
                <a:spcPct val="0"/>
              </a:spcBef>
              <a:spcAft>
                <a:spcPct val="0"/>
              </a:spcAft>
              <a:tabLst>
                <a:tab pos="9331325" algn="r"/>
              </a:tabLst>
              <a:defRPr sz="2400">
                <a:solidFill>
                  <a:schemeClr val="tx1"/>
                </a:solidFill>
                <a:latin typeface="Times New Roman" pitchFamily="18" charset="0"/>
              </a:defRPr>
            </a:lvl8pPr>
            <a:lvl9pPr marL="3659188" eaLnBrk="0" fontAlgn="base" hangingPunct="0">
              <a:spcBef>
                <a:spcPct val="0"/>
              </a:spcBef>
              <a:spcAft>
                <a:spcPct val="0"/>
              </a:spcAft>
              <a:tabLst>
                <a:tab pos="9331325" algn="r"/>
              </a:tabLst>
              <a:defRPr sz="2400">
                <a:solidFill>
                  <a:schemeClr val="tx1"/>
                </a:solidFill>
                <a:latin typeface="Times New Roman" pitchFamily="18" charset="0"/>
              </a:defRPr>
            </a:lvl9pPr>
          </a:lstStyle>
          <a:p>
            <a:pPr algn="ctr">
              <a:defRPr/>
            </a:pPr>
            <a:r>
              <a:rPr lang="en-GB" sz="700" dirty="0">
                <a:solidFill>
                  <a:srgbClr val="000000"/>
                </a:solidFill>
                <a:latin typeface="Arial" charset="0"/>
                <a:ea typeface="Times New Roman" pitchFamily="18" charset="0"/>
                <a:cs typeface="Arial" charset="0"/>
              </a:rPr>
              <a:t>Copyright © 2017 - </a:t>
            </a:r>
            <a:r>
              <a:rPr lang="en-GB" sz="700" dirty="0" err="1">
                <a:solidFill>
                  <a:srgbClr val="000000"/>
                </a:solidFill>
                <a:latin typeface="Arial" charset="0"/>
                <a:ea typeface="Times New Roman" pitchFamily="18" charset="0"/>
                <a:cs typeface="Arial" charset="0"/>
              </a:rPr>
              <a:t>SCK•CEN</a:t>
            </a:r>
            <a:r>
              <a:rPr lang="en-GB" sz="700" dirty="0">
                <a:solidFill>
                  <a:srgbClr val="000000"/>
                </a:solidFill>
                <a:latin typeface="Arial" charset="0"/>
                <a:ea typeface="Times New Roman" pitchFamily="18" charset="0"/>
                <a:cs typeface="Arial" charset="0"/>
              </a:rPr>
              <a:t> - </a:t>
            </a:r>
            <a:r>
              <a:rPr lang="en-US" sz="700" dirty="0">
                <a:solidFill>
                  <a:srgbClr val="000000"/>
                </a:solidFill>
                <a:latin typeface="Arial" charset="0"/>
                <a:ea typeface="Times New Roman" pitchFamily="18" charset="0"/>
                <a:cs typeface="Arial" charset="0"/>
              </a:rPr>
              <a:t>This presentation contains data, information and formats for dedicated use only and may not be communicated, copied, reproduced, distributed or cited without the explicit written permission of </a:t>
            </a:r>
            <a:r>
              <a:rPr lang="en-US" sz="700" dirty="0" err="1">
                <a:solidFill>
                  <a:srgbClr val="000000"/>
                </a:solidFill>
                <a:latin typeface="Arial" charset="0"/>
                <a:ea typeface="Times New Roman" pitchFamily="18" charset="0"/>
                <a:cs typeface="Arial" charset="0"/>
              </a:rPr>
              <a:t>SCK•CEN</a:t>
            </a:r>
            <a:r>
              <a:rPr lang="en-US" sz="700" dirty="0">
                <a:solidFill>
                  <a:srgbClr val="000000"/>
                </a:solidFill>
                <a:latin typeface="Arial" charset="0"/>
                <a:ea typeface="Times New Roman" pitchFamily="18" charset="0"/>
                <a:cs typeface="Arial" charset="0"/>
              </a:rPr>
              <a:t>.</a:t>
            </a:r>
          </a:p>
        </p:txBody>
      </p:sp>
    </p:spTree>
    <p:extLst>
      <p:ext uri="{BB962C8B-B14F-4D97-AF65-F5344CB8AC3E}">
        <p14:creationId xmlns:p14="http://schemas.microsoft.com/office/powerpoint/2010/main" val="116289635"/>
      </p:ext>
    </p:extLst>
  </p:cSld>
  <p:clrMap bg1="lt1" tx1="dk1" bg2="lt2" tx2="dk2" accent1="accent1" accent2="accent2" accent3="accent3" accent4="accent4" accent5="accent5" accent6="accent6" hlink="hlink" folHlink="folHlink"/>
  <p:hf hdr="0" ftr="0"/>
  <p:notesStyle>
    <a:lvl1pPr algn="l" defTabSz="3917213" rtl="0" eaLnBrk="0" fontAlgn="base" hangingPunct="0">
      <a:spcBef>
        <a:spcPct val="30000"/>
      </a:spcBef>
      <a:spcAft>
        <a:spcPct val="0"/>
      </a:spcAft>
      <a:defRPr sz="5700" kern="1200">
        <a:solidFill>
          <a:schemeClr val="tx1"/>
        </a:solidFill>
        <a:latin typeface="Arial" charset="0"/>
        <a:ea typeface="+mn-ea"/>
        <a:cs typeface="+mn-cs"/>
      </a:defRPr>
    </a:lvl1pPr>
    <a:lvl2pPr marL="3819283" indent="-1468955"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2pPr>
    <a:lvl3pPr marL="5875820"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3pPr>
    <a:lvl4pPr marL="8226148"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4pPr>
    <a:lvl5pPr marL="10576476"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5pPr>
    <a:lvl6pPr marL="11751640" algn="l" defTabSz="4700656" rtl="0" eaLnBrk="1" latinLnBrk="0" hangingPunct="1">
      <a:defRPr sz="6200" kern="1200">
        <a:solidFill>
          <a:schemeClr val="tx1"/>
        </a:solidFill>
        <a:latin typeface="+mn-lt"/>
        <a:ea typeface="+mn-ea"/>
        <a:cs typeface="+mn-cs"/>
      </a:defRPr>
    </a:lvl6pPr>
    <a:lvl7pPr marL="14101968" algn="l" defTabSz="4700656" rtl="0" eaLnBrk="1" latinLnBrk="0" hangingPunct="1">
      <a:defRPr sz="6200" kern="1200">
        <a:solidFill>
          <a:schemeClr val="tx1"/>
        </a:solidFill>
        <a:latin typeface="+mn-lt"/>
        <a:ea typeface="+mn-ea"/>
        <a:cs typeface="+mn-cs"/>
      </a:defRPr>
    </a:lvl7pPr>
    <a:lvl8pPr marL="16452296" algn="l" defTabSz="4700656" rtl="0" eaLnBrk="1" latinLnBrk="0" hangingPunct="1">
      <a:defRPr sz="6200" kern="1200">
        <a:solidFill>
          <a:schemeClr val="tx1"/>
        </a:solidFill>
        <a:latin typeface="+mn-lt"/>
        <a:ea typeface="+mn-ea"/>
        <a:cs typeface="+mn-cs"/>
      </a:defRPr>
    </a:lvl8pPr>
    <a:lvl9pPr marL="18802624" algn="l" defTabSz="4700656" rtl="0" eaLnBrk="1" latinLnBrk="0" hangingPunct="1">
      <a:defRPr sz="6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elfoli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271003" y="9703265"/>
            <a:ext cx="25737979" cy="12206376"/>
          </a:xfrm>
          <a:prstGeom prst="rect">
            <a:avLst/>
          </a:prstGeom>
        </p:spPr>
        <p:txBody>
          <a:bodyPr anchor="b">
            <a:normAutofit/>
          </a:bodyPr>
          <a:lstStyle>
            <a:lvl1pPr algn="ctr">
              <a:defRPr sz="30800"/>
            </a:lvl1pPr>
          </a:lstStyle>
          <a:p>
            <a:r>
              <a:rPr lang="fr-FR" dirty="0" err="1"/>
              <a:t>Title</a:t>
            </a:r>
            <a:endParaRPr lang="en-US" dirty="0"/>
          </a:p>
        </p:txBody>
      </p:sp>
      <p:sp>
        <p:nvSpPr>
          <p:cNvPr id="3" name="Subtitle 2"/>
          <p:cNvSpPr>
            <a:spLocks noGrp="1"/>
          </p:cNvSpPr>
          <p:nvPr>
            <p:ph type="subTitle" idx="1" hasCustomPrompt="1"/>
          </p:nvPr>
        </p:nvSpPr>
        <p:spPr>
          <a:xfrm>
            <a:off x="3785003" y="22484383"/>
            <a:ext cx="22709981" cy="10335487"/>
          </a:xfrm>
          <a:prstGeom prst="rect">
            <a:avLst/>
          </a:prstGeom>
        </p:spPr>
        <p:txBody>
          <a:bodyPr>
            <a:normAutofit/>
          </a:bodyPr>
          <a:lstStyle>
            <a:lvl1pPr marL="0" indent="0" algn="ctr">
              <a:buNone/>
              <a:defRPr sz="12300"/>
            </a:lvl1pPr>
            <a:lvl2pPr marL="1762746" indent="0" algn="ctr">
              <a:buNone/>
              <a:defRPr sz="7700"/>
            </a:lvl2pPr>
            <a:lvl3pPr marL="3525492" indent="0" algn="ctr">
              <a:buNone/>
              <a:defRPr sz="6900"/>
            </a:lvl3pPr>
            <a:lvl4pPr marL="5288238" indent="0" algn="ctr">
              <a:buNone/>
              <a:defRPr sz="6200"/>
            </a:lvl4pPr>
            <a:lvl5pPr marL="7050984" indent="0" algn="ctr">
              <a:buNone/>
              <a:defRPr sz="6200"/>
            </a:lvl5pPr>
            <a:lvl6pPr marL="8813730" indent="0" algn="ctr">
              <a:buNone/>
              <a:defRPr sz="6200"/>
            </a:lvl6pPr>
            <a:lvl7pPr marL="10576476" indent="0" algn="ctr">
              <a:buNone/>
              <a:defRPr sz="6200"/>
            </a:lvl7pPr>
            <a:lvl8pPr marL="12339222" indent="0" algn="ctr">
              <a:buNone/>
              <a:defRPr sz="6200"/>
            </a:lvl8pPr>
            <a:lvl9pPr marL="14101968" indent="0" algn="ctr">
              <a:buNone/>
              <a:defRPr sz="6200"/>
            </a:lvl9pPr>
          </a:lstStyle>
          <a:p>
            <a:r>
              <a:rPr lang="fr-FR" dirty="0" err="1"/>
              <a:t>Authors</a:t>
            </a:r>
            <a:endParaRPr lang="en-US" dirty="0"/>
          </a:p>
        </p:txBody>
      </p:sp>
    </p:spTree>
    <p:extLst>
      <p:ext uri="{BB962C8B-B14F-4D97-AF65-F5344CB8AC3E}">
        <p14:creationId xmlns:p14="http://schemas.microsoft.com/office/powerpoint/2010/main" val="12546183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3310576" y="3274683"/>
            <a:ext cx="16184366" cy="4621125"/>
          </a:xfrm>
          <a:prstGeom prst="rect">
            <a:avLst/>
          </a:prstGeom>
        </p:spPr>
        <p:txBody>
          <a:bodyPr>
            <a:normAutofit/>
          </a:bodyPr>
          <a:lstStyle>
            <a:lvl1pPr algn="r">
              <a:defRPr sz="16500"/>
            </a:lvl1pPr>
          </a:lstStyle>
          <a:p>
            <a:r>
              <a:rPr lang="fr-FR" dirty="0" err="1"/>
              <a:t>Title</a:t>
            </a:r>
            <a:endParaRPr lang="en-US" dirty="0"/>
          </a:p>
        </p:txBody>
      </p:sp>
      <p:sp>
        <p:nvSpPr>
          <p:cNvPr id="3" name="Content Placeholder 2"/>
          <p:cNvSpPr>
            <a:spLocks noGrp="1"/>
          </p:cNvSpPr>
          <p:nvPr>
            <p:ph idx="1" hasCustomPrompt="1"/>
          </p:nvPr>
        </p:nvSpPr>
        <p:spPr>
          <a:xfrm>
            <a:off x="1177570" y="9785899"/>
            <a:ext cx="28233270" cy="24653782"/>
          </a:xfrm>
          <a:prstGeom prst="rect">
            <a:avLst/>
          </a:prstGeom>
        </p:spPr>
        <p:txBody>
          <a:bodyPr/>
          <a:lstStyle>
            <a:lvl1pPr marL="1387346" indent="-1387346">
              <a:lnSpc>
                <a:spcPct val="100000"/>
              </a:lnSpc>
              <a:buClr>
                <a:srgbClr val="008080"/>
              </a:buClr>
              <a:buSzPct val="75000"/>
              <a:buFont typeface="Wingdings" panose="05000000000000000000" pitchFamily="2" charset="2"/>
              <a:buChar char="l"/>
              <a:defRPr/>
            </a:lvl1pPr>
            <a:lvl2pPr marL="3190899" indent="-1322060">
              <a:lnSpc>
                <a:spcPct val="100000"/>
              </a:lnSpc>
              <a:buClr>
                <a:srgbClr val="009999"/>
              </a:buClr>
              <a:buFont typeface="Arial" panose="020B0604020202020204" pitchFamily="34" charset="0"/>
              <a:buChar char="•"/>
              <a:defRPr/>
            </a:lvl2pPr>
            <a:lvl3pPr>
              <a:lnSpc>
                <a:spcPct val="100000"/>
              </a:lnSpc>
              <a:defRPr/>
            </a:lvl3pPr>
            <a:lvl4pPr>
              <a:lnSpc>
                <a:spcPct val="100000"/>
              </a:lnSpc>
              <a:defRPr/>
            </a:lvl4pPr>
            <a:lvl5pPr>
              <a:lnSpc>
                <a:spcPct val="100000"/>
              </a:lnSpc>
              <a:defRPr/>
            </a:lvl5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cxnSp>
        <p:nvCxnSpPr>
          <p:cNvPr id="4" name="Straight Connector 3"/>
          <p:cNvCxnSpPr/>
          <p:nvPr userDrawn="1"/>
        </p:nvCxnSpPr>
        <p:spPr bwMode="auto">
          <a:xfrm flipH="1">
            <a:off x="1177567" y="9129845"/>
            <a:ext cx="29102414" cy="0"/>
          </a:xfrm>
          <a:prstGeom prst="line">
            <a:avLst/>
          </a:prstGeom>
          <a:solidFill>
            <a:schemeClr val="accent1"/>
          </a:solidFill>
          <a:ln w="127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0384089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226951" y="1432371"/>
            <a:ext cx="17267987" cy="6369637"/>
          </a:xfrm>
          <a:prstGeom prst="rect">
            <a:avLst/>
          </a:prstGeom>
        </p:spPr>
        <p:txBody>
          <a:bodyPr>
            <a:normAutofit/>
          </a:bodyPr>
          <a:lstStyle>
            <a:lvl1pPr algn="r">
              <a:defRPr sz="14400"/>
            </a:lvl1pPr>
          </a:lstStyle>
          <a:p>
            <a:r>
              <a:rPr lang="fr-FR" dirty="0" err="1"/>
              <a:t>Title</a:t>
            </a:r>
            <a:endParaRPr lang="en-US" dirty="0"/>
          </a:p>
        </p:txBody>
      </p:sp>
      <p:sp>
        <p:nvSpPr>
          <p:cNvPr id="3" name="Content Placeholder 2"/>
          <p:cNvSpPr>
            <a:spLocks noGrp="1"/>
          </p:cNvSpPr>
          <p:nvPr>
            <p:ph sz="half" idx="1" hasCustomPrompt="1"/>
          </p:nvPr>
        </p:nvSpPr>
        <p:spPr>
          <a:xfrm>
            <a:off x="1177564" y="9792647"/>
            <a:ext cx="13816634" cy="28539017"/>
          </a:xfrm>
          <a:prstGeom prst="rect">
            <a:avLst/>
          </a:prstGeom>
        </p:spPr>
        <p:txBody>
          <a:bodyPr/>
          <a:lstStyle>
            <a:lvl1pPr>
              <a:defRPr/>
            </a:lvl1pPr>
            <a:lvl2pPr>
              <a:defRPr/>
            </a:lvl2pPr>
            <a:lvl3pPr>
              <a:defRPr/>
            </a:lvl3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sp>
        <p:nvSpPr>
          <p:cNvPr id="5" name="Content Placeholder 2"/>
          <p:cNvSpPr>
            <a:spLocks noGrp="1"/>
          </p:cNvSpPr>
          <p:nvPr>
            <p:ph sz="half" idx="10" hasCustomPrompt="1"/>
          </p:nvPr>
        </p:nvSpPr>
        <p:spPr>
          <a:xfrm>
            <a:off x="15678308" y="9792647"/>
            <a:ext cx="13816634" cy="28539017"/>
          </a:xfrm>
          <a:prstGeom prst="rect">
            <a:avLst/>
          </a:prstGeom>
        </p:spPr>
        <p:txBody>
          <a:bodyPr/>
          <a:lstStyle>
            <a:lvl1pPr>
              <a:defRPr/>
            </a:lvl1pPr>
            <a:lvl2pPr>
              <a:defRPr/>
            </a:lvl2pPr>
            <a:lvl3pPr>
              <a:defRPr/>
            </a:lvl3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cxnSp>
        <p:nvCxnSpPr>
          <p:cNvPr id="6" name="Straight Connector 5"/>
          <p:cNvCxnSpPr/>
          <p:nvPr userDrawn="1"/>
        </p:nvCxnSpPr>
        <p:spPr bwMode="auto">
          <a:xfrm flipH="1">
            <a:off x="1177567" y="9129845"/>
            <a:ext cx="29102414" cy="0"/>
          </a:xfrm>
          <a:prstGeom prst="line">
            <a:avLst/>
          </a:prstGeom>
          <a:solidFill>
            <a:schemeClr val="accent1"/>
          </a:solidFill>
          <a:ln w="127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693803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75196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Obdĺžnik 3"/>
          <p:cNvSpPr/>
          <p:nvPr/>
        </p:nvSpPr>
        <p:spPr>
          <a:xfrm>
            <a:off x="14896313" y="20809612"/>
            <a:ext cx="463588" cy="1200329"/>
          </a:xfrm>
          <a:prstGeom prst="rect">
            <a:avLst/>
          </a:prstGeom>
        </p:spPr>
        <p:txBody>
          <a:bodyPr wrap="none">
            <a:spAutoFit/>
          </a:bodyPr>
          <a:lstStyle/>
          <a:p>
            <a:r>
              <a:rPr lang="en-GB" sz="7200" dirty="0" smtClean="0">
                <a:solidFill>
                  <a:prstClr val="black"/>
                </a:solidFill>
                <a:latin typeface="Interstate-Regular" panose="02000603020000020004" pitchFamily="2" charset="0"/>
              </a:rPr>
              <a:t> </a:t>
            </a:r>
            <a:endParaRPr lang="sk-SK" dirty="0"/>
          </a:p>
        </p:txBody>
      </p:sp>
    </p:spTree>
    <p:extLst>
      <p:ext uri="{BB962C8B-B14F-4D97-AF65-F5344CB8AC3E}">
        <p14:creationId xmlns:p14="http://schemas.microsoft.com/office/powerpoint/2010/main" val="602590137"/>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Lst>
  <p:hf sldNum="0" hdr="0" ftr="0" dt="0"/>
  <p:txStyles>
    <p:titleStyle>
      <a:lvl1pPr algn="r" defTabSz="3525492" rtl="0" eaLnBrk="1" latinLnBrk="0" hangingPunct="1">
        <a:lnSpc>
          <a:spcPct val="90000"/>
        </a:lnSpc>
        <a:spcBef>
          <a:spcPct val="0"/>
        </a:spcBef>
        <a:buNone/>
        <a:defRPr sz="16500" b="1" kern="1200">
          <a:solidFill>
            <a:srgbClr val="4AA0B1"/>
          </a:solidFill>
          <a:latin typeface="+mj-lt"/>
          <a:ea typeface="+mj-ea"/>
          <a:cs typeface="+mj-cs"/>
        </a:defRPr>
      </a:lvl1pPr>
    </p:titleStyle>
    <p:bodyStyle>
      <a:lvl1pPr marL="881373" indent="-881373" algn="l" defTabSz="3525492" rtl="0" eaLnBrk="1" latinLnBrk="0" hangingPunct="1">
        <a:lnSpc>
          <a:spcPct val="100000"/>
        </a:lnSpc>
        <a:spcBef>
          <a:spcPts val="3856"/>
        </a:spcBef>
        <a:buFont typeface="Arial" panose="020B0604020202020204" pitchFamily="34" charset="0"/>
        <a:buChar char="•"/>
        <a:defRPr sz="14400" kern="1200">
          <a:solidFill>
            <a:schemeClr val="tx1"/>
          </a:solidFill>
          <a:latin typeface="+mn-lt"/>
          <a:ea typeface="+mn-ea"/>
          <a:cs typeface="+mn-cs"/>
        </a:defRPr>
      </a:lvl1pPr>
      <a:lvl2pPr marL="2644119" indent="-881373" algn="l" defTabSz="3525492" rtl="0" eaLnBrk="1" latinLnBrk="0" hangingPunct="1">
        <a:lnSpc>
          <a:spcPct val="100000"/>
        </a:lnSpc>
        <a:spcBef>
          <a:spcPts val="1928"/>
        </a:spcBef>
        <a:buFont typeface="Arial" panose="020B0604020202020204" pitchFamily="34" charset="0"/>
        <a:buChar char="•"/>
        <a:defRPr sz="12300" kern="1200">
          <a:solidFill>
            <a:schemeClr val="tx1"/>
          </a:solidFill>
          <a:latin typeface="+mn-lt"/>
          <a:ea typeface="+mn-ea"/>
          <a:cs typeface="+mn-cs"/>
        </a:defRPr>
      </a:lvl2pPr>
      <a:lvl3pPr marL="4406865" indent="-881373" algn="l" defTabSz="3525492" rtl="0" eaLnBrk="1" latinLnBrk="0" hangingPunct="1">
        <a:lnSpc>
          <a:spcPct val="100000"/>
        </a:lnSpc>
        <a:spcBef>
          <a:spcPts val="1928"/>
        </a:spcBef>
        <a:buFont typeface="Arial" panose="020B0604020202020204" pitchFamily="34" charset="0"/>
        <a:buChar char="•"/>
        <a:defRPr sz="10300" kern="1200">
          <a:solidFill>
            <a:schemeClr val="tx1"/>
          </a:solidFill>
          <a:latin typeface="+mn-lt"/>
          <a:ea typeface="+mn-ea"/>
          <a:cs typeface="+mn-cs"/>
        </a:defRPr>
      </a:lvl3pPr>
      <a:lvl4pPr marL="6169611"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4pPr>
      <a:lvl5pPr marL="7932357"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5pPr>
      <a:lvl6pPr marL="9695103"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6pPr>
      <a:lvl7pPr marL="11457849"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7pPr>
      <a:lvl8pPr marL="13220595"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8pPr>
      <a:lvl9pPr marL="14983341"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9pPr>
    </p:bodyStyle>
    <p:otherStyle>
      <a:defPPr>
        <a:defRPr lang="en-US"/>
      </a:defPPr>
      <a:lvl1pPr marL="0" algn="l" defTabSz="3525492" rtl="0" eaLnBrk="1" latinLnBrk="0" hangingPunct="1">
        <a:defRPr sz="6900" kern="1200">
          <a:solidFill>
            <a:schemeClr val="tx1"/>
          </a:solidFill>
          <a:latin typeface="+mn-lt"/>
          <a:ea typeface="+mn-ea"/>
          <a:cs typeface="+mn-cs"/>
        </a:defRPr>
      </a:lvl1pPr>
      <a:lvl2pPr marL="1762746" algn="l" defTabSz="3525492" rtl="0" eaLnBrk="1" latinLnBrk="0" hangingPunct="1">
        <a:defRPr sz="6900" kern="1200">
          <a:solidFill>
            <a:schemeClr val="tx1"/>
          </a:solidFill>
          <a:latin typeface="+mn-lt"/>
          <a:ea typeface="+mn-ea"/>
          <a:cs typeface="+mn-cs"/>
        </a:defRPr>
      </a:lvl2pPr>
      <a:lvl3pPr marL="3525492" algn="l" defTabSz="3525492" rtl="0" eaLnBrk="1" latinLnBrk="0" hangingPunct="1">
        <a:defRPr sz="6900" kern="1200">
          <a:solidFill>
            <a:schemeClr val="tx1"/>
          </a:solidFill>
          <a:latin typeface="+mn-lt"/>
          <a:ea typeface="+mn-ea"/>
          <a:cs typeface="+mn-cs"/>
        </a:defRPr>
      </a:lvl3pPr>
      <a:lvl4pPr marL="5288238" algn="l" defTabSz="3525492" rtl="0" eaLnBrk="1" latinLnBrk="0" hangingPunct="1">
        <a:defRPr sz="6900" kern="1200">
          <a:solidFill>
            <a:schemeClr val="tx1"/>
          </a:solidFill>
          <a:latin typeface="+mn-lt"/>
          <a:ea typeface="+mn-ea"/>
          <a:cs typeface="+mn-cs"/>
        </a:defRPr>
      </a:lvl4pPr>
      <a:lvl5pPr marL="7050984" algn="l" defTabSz="3525492" rtl="0" eaLnBrk="1" latinLnBrk="0" hangingPunct="1">
        <a:defRPr sz="6900" kern="1200">
          <a:solidFill>
            <a:schemeClr val="tx1"/>
          </a:solidFill>
          <a:latin typeface="+mn-lt"/>
          <a:ea typeface="+mn-ea"/>
          <a:cs typeface="+mn-cs"/>
        </a:defRPr>
      </a:lvl5pPr>
      <a:lvl6pPr marL="8813730" algn="l" defTabSz="3525492" rtl="0" eaLnBrk="1" latinLnBrk="0" hangingPunct="1">
        <a:defRPr sz="6900" kern="1200">
          <a:solidFill>
            <a:schemeClr val="tx1"/>
          </a:solidFill>
          <a:latin typeface="+mn-lt"/>
          <a:ea typeface="+mn-ea"/>
          <a:cs typeface="+mn-cs"/>
        </a:defRPr>
      </a:lvl6pPr>
      <a:lvl7pPr marL="10576476" algn="l" defTabSz="3525492" rtl="0" eaLnBrk="1" latinLnBrk="0" hangingPunct="1">
        <a:defRPr sz="6900" kern="1200">
          <a:solidFill>
            <a:schemeClr val="tx1"/>
          </a:solidFill>
          <a:latin typeface="+mn-lt"/>
          <a:ea typeface="+mn-ea"/>
          <a:cs typeface="+mn-cs"/>
        </a:defRPr>
      </a:lvl7pPr>
      <a:lvl8pPr marL="12339222" algn="l" defTabSz="3525492" rtl="0" eaLnBrk="1" latinLnBrk="0" hangingPunct="1">
        <a:defRPr sz="6900" kern="1200">
          <a:solidFill>
            <a:schemeClr val="tx1"/>
          </a:solidFill>
          <a:latin typeface="+mn-lt"/>
          <a:ea typeface="+mn-ea"/>
          <a:cs typeface="+mn-cs"/>
        </a:defRPr>
      </a:lvl8pPr>
      <a:lvl9pPr marL="14101968" algn="l" defTabSz="3525492" rtl="0" eaLnBrk="1" latinLnBrk="0" hangingPunct="1">
        <a:defRPr sz="6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jpg"/><Relationship Id="rId13" Type="http://schemas.openxmlformats.org/officeDocument/2006/relationships/image" Target="../media/image7.png"/><Relationship Id="rId3" Type="http://schemas.openxmlformats.org/officeDocument/2006/relationships/hyperlink" Target="http://www.engage-concert.eu/" TargetMode="External"/><Relationship Id="rId7" Type="http://schemas.openxmlformats.org/officeDocument/2006/relationships/image" Target="../media/image3.png"/><Relationship Id="rId12" Type="http://schemas.openxmlformats.org/officeDocument/2006/relationships/image" Target="../media/image6.jpg"/><Relationship Id="rId17" Type="http://schemas.openxmlformats.org/officeDocument/2006/relationships/image" Target="../media/image11.png"/><Relationship Id="rId2" Type="http://schemas.openxmlformats.org/officeDocument/2006/relationships/hyperlink" Target="https://concert-h2020.eu/" TargetMode="External"/><Relationship Id="rId16" Type="http://schemas.openxmlformats.org/officeDocument/2006/relationships/image" Target="../media/image10.jpeg"/><Relationship Id="rId1" Type="http://schemas.openxmlformats.org/officeDocument/2006/relationships/slideLayout" Target="../slideLayouts/slideLayout1.xml"/><Relationship Id="rId6" Type="http://schemas.openxmlformats.org/officeDocument/2006/relationships/image" Target="../media/image2.png"/><Relationship Id="rId11" Type="http://schemas.openxmlformats.org/officeDocument/2006/relationships/chart" Target="../charts/chart2.xml"/><Relationship Id="rId5" Type="http://schemas.openxmlformats.org/officeDocument/2006/relationships/image" Target="../media/image1.png"/><Relationship Id="rId15" Type="http://schemas.openxmlformats.org/officeDocument/2006/relationships/image" Target="../media/image9.jpeg"/><Relationship Id="rId10" Type="http://schemas.openxmlformats.org/officeDocument/2006/relationships/chart" Target="../charts/chart1.xml"/><Relationship Id="rId4" Type="http://schemas.openxmlformats.org/officeDocument/2006/relationships/hyperlink" Target="https://www.eu-neris.net/projects.html" TargetMode="External"/><Relationship Id="rId9" Type="http://schemas.openxmlformats.org/officeDocument/2006/relationships/image" Target="../media/image5.jpg"/><Relationship Id="rId14" Type="http://schemas.openxmlformats.org/officeDocument/2006/relationships/image" Target="../media/image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Straight Connector 6"/>
          <p:cNvCxnSpPr/>
          <p:nvPr/>
        </p:nvCxnSpPr>
        <p:spPr bwMode="auto">
          <a:xfrm flipH="1">
            <a:off x="1" y="40601319"/>
            <a:ext cx="30279974" cy="0"/>
          </a:xfrm>
          <a:prstGeom prst="line">
            <a:avLst/>
          </a:prstGeom>
          <a:solidFill>
            <a:schemeClr val="accent1"/>
          </a:solidFill>
          <a:ln w="1270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Subtitle 2"/>
          <p:cNvSpPr>
            <a:spLocks noGrp="1"/>
          </p:cNvSpPr>
          <p:nvPr>
            <p:ph type="subTitle" idx="1"/>
          </p:nvPr>
        </p:nvSpPr>
        <p:spPr>
          <a:xfrm>
            <a:off x="1852161" y="41124819"/>
            <a:ext cx="9296400" cy="1041631"/>
          </a:xfrm>
        </p:spPr>
        <p:txBody>
          <a:bodyPr>
            <a:noAutofit/>
          </a:bodyPr>
          <a:lstStyle/>
          <a:p>
            <a:pPr>
              <a:spcBef>
                <a:spcPts val="0"/>
              </a:spcBef>
            </a:pPr>
            <a:r>
              <a:rPr lang="nl-BE" sz="2000" b="1" dirty="0" smtClean="0">
                <a:latin typeface="Arial" panose="020B0604020202020204" pitchFamily="34" charset="0"/>
                <a:cs typeface="Arial" panose="020B0604020202020204" pitchFamily="34" charset="0"/>
              </a:rPr>
              <a:t>CONCERT Project </a:t>
            </a:r>
            <a:r>
              <a:rPr lang="nl-BE" sz="2000" b="1" dirty="0">
                <a:latin typeface="Arial" panose="020B0604020202020204" pitchFamily="34" charset="0"/>
                <a:cs typeface="Arial" panose="020B0604020202020204" pitchFamily="34" charset="0"/>
              </a:rPr>
              <a:t>Website </a:t>
            </a:r>
            <a:r>
              <a:rPr lang="nl-BE" sz="2000" dirty="0">
                <a:latin typeface="Arial" panose="020B0604020202020204" pitchFamily="34" charset="0"/>
                <a:cs typeface="Arial" panose="020B0604020202020204" pitchFamily="34" charset="0"/>
              </a:rPr>
              <a:t>(</a:t>
            </a:r>
            <a:r>
              <a:rPr lang="nl-BE" sz="2000" dirty="0">
                <a:latin typeface="Arial" panose="020B0604020202020204" pitchFamily="34" charset="0"/>
                <a:cs typeface="Arial" panose="020B0604020202020204" pitchFamily="34" charset="0"/>
                <a:hlinkClick r:id="rId2"/>
              </a:rPr>
              <a:t>https://</a:t>
            </a:r>
            <a:r>
              <a:rPr lang="nl-BE" sz="2000" dirty="0" smtClean="0">
                <a:latin typeface="Arial" panose="020B0604020202020204" pitchFamily="34" charset="0"/>
                <a:cs typeface="Arial" panose="020B0604020202020204" pitchFamily="34" charset="0"/>
                <a:hlinkClick r:id="rId2"/>
              </a:rPr>
              <a:t>concert-h2020.eu</a:t>
            </a:r>
            <a:r>
              <a:rPr lang="nl-BE" sz="2000" dirty="0" smtClean="0">
                <a:latin typeface="Arial" panose="020B0604020202020204" pitchFamily="34" charset="0"/>
                <a:cs typeface="Arial" panose="020B0604020202020204" pitchFamily="34" charset="0"/>
              </a:rPr>
              <a:t>)</a:t>
            </a:r>
          </a:p>
          <a:p>
            <a:pPr>
              <a:spcBef>
                <a:spcPts val="0"/>
              </a:spcBef>
            </a:pPr>
            <a:r>
              <a:rPr lang="en-GB" sz="2000" b="1" dirty="0" smtClean="0">
                <a:latin typeface="Arial" panose="020B0604020202020204" pitchFamily="34" charset="0"/>
                <a:cs typeface="Arial" panose="020B0604020202020204" pitchFamily="34" charset="0"/>
              </a:rPr>
              <a:t>CONFIDENCE Project Website </a:t>
            </a:r>
            <a:r>
              <a:rPr lang="en-US" sz="2000" dirty="0" smtClean="0">
                <a:latin typeface="Arial" panose="020B0604020202020204" pitchFamily="34" charset="0"/>
                <a:cs typeface="Arial" panose="020B0604020202020204" pitchFamily="34" charset="0"/>
              </a:rPr>
              <a:t>(</a:t>
            </a:r>
            <a:r>
              <a:rPr lang="en-US" sz="2000" dirty="0">
                <a:latin typeface="Arial" panose="020B0604020202020204" pitchFamily="34" charset="0"/>
                <a:cs typeface="Arial" panose="020B0604020202020204" pitchFamily="34" charset="0"/>
                <a:hlinkClick r:id="rId3"/>
              </a:rPr>
              <a:t>https://portal.iket.kit.edu/CONFIDENCE</a:t>
            </a:r>
            <a:r>
              <a:rPr lang="en-US" sz="2000" dirty="0" smtClean="0">
                <a:latin typeface="Arial" panose="020B0604020202020204" pitchFamily="34" charset="0"/>
                <a:cs typeface="Arial" panose="020B0604020202020204" pitchFamily="34" charset="0"/>
                <a:hlinkClick r:id="rId3"/>
              </a:rPr>
              <a:t>//</a:t>
            </a:r>
            <a:r>
              <a:rPr lang="en-US" sz="2000" dirty="0" smtClean="0">
                <a:latin typeface="Arial" panose="020B0604020202020204" pitchFamily="34" charset="0"/>
                <a:cs typeface="Arial" panose="020B0604020202020204" pitchFamily="34" charset="0"/>
              </a:rPr>
              <a:t>)</a:t>
            </a:r>
            <a:endParaRPr lang="en-US" sz="2000" b="1" dirty="0" smtClean="0">
              <a:latin typeface="Arial" panose="020B0604020202020204" pitchFamily="34" charset="0"/>
              <a:cs typeface="Arial" panose="020B0604020202020204" pitchFamily="34" charset="0"/>
            </a:endParaRPr>
          </a:p>
          <a:p>
            <a:pPr>
              <a:spcBef>
                <a:spcPts val="0"/>
              </a:spcBef>
            </a:pPr>
            <a:r>
              <a:rPr lang="en-US" sz="2000" b="1" dirty="0" smtClean="0">
                <a:latin typeface="Arial" panose="020B0604020202020204" pitchFamily="34" charset="0"/>
                <a:cs typeface="Arial" panose="020B0604020202020204" pitchFamily="34" charset="0"/>
              </a:rPr>
              <a:t>NERIS Platform Website (</a:t>
            </a:r>
            <a:r>
              <a:rPr lang="en-US" sz="2000" dirty="0" smtClean="0">
                <a:latin typeface="Arial" panose="020B0604020202020204" pitchFamily="34" charset="0"/>
                <a:cs typeface="Arial" panose="020B0604020202020204" pitchFamily="34" charset="0"/>
                <a:hlinkClick r:id="rId4"/>
              </a:rPr>
              <a:t>https</a:t>
            </a:r>
            <a:r>
              <a:rPr lang="en-US" sz="2000" dirty="0">
                <a:latin typeface="Arial" panose="020B0604020202020204" pitchFamily="34" charset="0"/>
                <a:cs typeface="Arial" panose="020B0604020202020204" pitchFamily="34" charset="0"/>
                <a:hlinkClick r:id="rId4"/>
              </a:rPr>
              <a:t>://</a:t>
            </a:r>
            <a:r>
              <a:rPr lang="en-US" sz="2000" dirty="0" smtClean="0">
                <a:latin typeface="Arial" panose="020B0604020202020204" pitchFamily="34" charset="0"/>
                <a:cs typeface="Arial" panose="020B0604020202020204" pitchFamily="34" charset="0"/>
                <a:hlinkClick r:id="rId4"/>
              </a:rPr>
              <a:t>www.eu-neris.net/projects.html</a:t>
            </a:r>
            <a:r>
              <a:rPr lang="en-US" sz="2000" dirty="0" smtClean="0">
                <a:latin typeface="Arial" panose="020B0604020202020204" pitchFamily="34" charset="0"/>
                <a:cs typeface="Arial" panose="020B0604020202020204" pitchFamily="34" charset="0"/>
              </a:rPr>
              <a:t>)</a:t>
            </a:r>
            <a:endParaRPr lang="nl-BE" sz="2000" dirty="0"/>
          </a:p>
        </p:txBody>
      </p:sp>
      <p:sp>
        <p:nvSpPr>
          <p:cNvPr id="21" name="Rectangle 6"/>
          <p:cNvSpPr txBox="1">
            <a:spLocks noChangeArrowheads="1"/>
          </p:cNvSpPr>
          <p:nvPr/>
        </p:nvSpPr>
        <p:spPr>
          <a:xfrm>
            <a:off x="7643733" y="1159829"/>
            <a:ext cx="14992509" cy="3808412"/>
          </a:xfrm>
          <a:prstGeom prst="rect">
            <a:avLst/>
          </a:prstGeom>
        </p:spPr>
        <p:txBody>
          <a:bodyPr anchor="ctr">
            <a:normAutofit/>
          </a:bodyPr>
          <a:lstStyle>
            <a:lvl1pPr marL="0" indent="0" algn="ctr" defTabSz="3525492" rtl="0" eaLnBrk="1" latinLnBrk="0" hangingPunct="1">
              <a:lnSpc>
                <a:spcPct val="100000"/>
              </a:lnSpc>
              <a:spcBef>
                <a:spcPts val="3856"/>
              </a:spcBef>
              <a:buFont typeface="Arial" panose="020B0604020202020204" pitchFamily="34" charset="0"/>
              <a:buNone/>
              <a:defRPr sz="12300" kern="1200">
                <a:solidFill>
                  <a:schemeClr val="tx1"/>
                </a:solidFill>
                <a:latin typeface="+mn-lt"/>
                <a:ea typeface="+mn-ea"/>
                <a:cs typeface="+mn-cs"/>
              </a:defRPr>
            </a:lvl1pPr>
            <a:lvl2pPr marL="1762746" indent="0" algn="ctr" defTabSz="3525492" rtl="0" eaLnBrk="1" latinLnBrk="0" hangingPunct="1">
              <a:lnSpc>
                <a:spcPct val="100000"/>
              </a:lnSpc>
              <a:spcBef>
                <a:spcPts val="1928"/>
              </a:spcBef>
              <a:buFont typeface="Arial" panose="020B0604020202020204" pitchFamily="34" charset="0"/>
              <a:buNone/>
              <a:defRPr sz="7700" kern="1200">
                <a:solidFill>
                  <a:schemeClr val="tx1"/>
                </a:solidFill>
                <a:latin typeface="+mn-lt"/>
                <a:ea typeface="+mn-ea"/>
                <a:cs typeface="+mn-cs"/>
              </a:defRPr>
            </a:lvl2pPr>
            <a:lvl3pPr marL="3525492" indent="0" algn="ctr" defTabSz="3525492" rtl="0" eaLnBrk="1" latinLnBrk="0" hangingPunct="1">
              <a:lnSpc>
                <a:spcPct val="100000"/>
              </a:lnSpc>
              <a:spcBef>
                <a:spcPts val="1928"/>
              </a:spcBef>
              <a:buFont typeface="Arial" panose="020B0604020202020204" pitchFamily="34" charset="0"/>
              <a:buNone/>
              <a:defRPr sz="6900" kern="1200">
                <a:solidFill>
                  <a:schemeClr val="tx1"/>
                </a:solidFill>
                <a:latin typeface="+mn-lt"/>
                <a:ea typeface="+mn-ea"/>
                <a:cs typeface="+mn-cs"/>
              </a:defRPr>
            </a:lvl3pPr>
            <a:lvl4pPr marL="5288238"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4pPr>
            <a:lvl5pPr marL="7050984"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5pPr>
            <a:lvl6pPr marL="8813730"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6pPr>
            <a:lvl7pPr marL="10576476"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7pPr>
            <a:lvl8pPr marL="12339222"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8pPr>
            <a:lvl9pPr marL="14101968"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9pPr>
          </a:lstStyle>
          <a:p>
            <a:pPr fontAlgn="auto">
              <a:lnSpc>
                <a:spcPct val="90000"/>
              </a:lnSpc>
              <a:spcAft>
                <a:spcPts val="0"/>
              </a:spcAft>
            </a:pPr>
            <a:r>
              <a:rPr lang="en-AU" sz="5000" b="1" dirty="0" smtClean="0">
                <a:solidFill>
                  <a:srgbClr val="4AA0B1"/>
                </a:solidFill>
                <a:cs typeface="Segoe UI" pitchFamily="34" charset="0"/>
              </a:rPr>
              <a:t>Stakeholder engagement through scenario-based discussion panels – Portuguese National </a:t>
            </a:r>
            <a:r>
              <a:rPr lang="en-AU" sz="5000" b="1" dirty="0">
                <a:solidFill>
                  <a:srgbClr val="4AA0B1"/>
                </a:solidFill>
                <a:cs typeface="Segoe UI" pitchFamily="34" charset="0"/>
              </a:rPr>
              <a:t>Panel –</a:t>
            </a:r>
            <a:endParaRPr lang="en-AU" sz="3600" b="1" dirty="0" smtClean="0">
              <a:solidFill>
                <a:srgbClr val="4AA0B1"/>
              </a:solidFill>
              <a:cs typeface="Segoe UI" pitchFamily="34" charset="0"/>
            </a:endParaRPr>
          </a:p>
          <a:p>
            <a:pPr fontAlgn="auto">
              <a:lnSpc>
                <a:spcPct val="90000"/>
              </a:lnSpc>
              <a:spcBef>
                <a:spcPts val="0"/>
              </a:spcBef>
              <a:spcAft>
                <a:spcPts val="0"/>
              </a:spcAft>
            </a:pPr>
            <a:r>
              <a:rPr lang="en-AU" sz="2500" b="1" i="1" dirty="0" smtClean="0">
                <a:solidFill>
                  <a:srgbClr val="4AA0B1"/>
                </a:solidFill>
                <a:cs typeface="Segoe UI" pitchFamily="34" charset="0"/>
              </a:rPr>
              <a:t>Paulo M. Nunes</a:t>
            </a:r>
            <a:r>
              <a:rPr lang="en-AU" sz="2500" b="1" i="1" baseline="30000" dirty="0" smtClean="0">
                <a:solidFill>
                  <a:srgbClr val="4AA0B1"/>
                </a:solidFill>
                <a:cs typeface="Segoe UI" pitchFamily="34" charset="0"/>
              </a:rPr>
              <a:t>1</a:t>
            </a:r>
            <a:r>
              <a:rPr lang="en-AU" sz="2500" b="1" i="1" dirty="0" smtClean="0">
                <a:solidFill>
                  <a:srgbClr val="4AA0B1"/>
                </a:solidFill>
                <a:cs typeface="Segoe UI" pitchFamily="34" charset="0"/>
              </a:rPr>
              <a:t>, Isabel Paiva</a:t>
            </a:r>
            <a:r>
              <a:rPr lang="en-AU" sz="2500" b="1" i="1" baseline="30000" dirty="0" smtClean="0">
                <a:solidFill>
                  <a:srgbClr val="4AA0B1"/>
                </a:solidFill>
                <a:cs typeface="Segoe UI" pitchFamily="34" charset="0"/>
              </a:rPr>
              <a:t>2</a:t>
            </a:r>
            <a:r>
              <a:rPr lang="en-AU" sz="2500" b="1" i="1" dirty="0" smtClean="0">
                <a:solidFill>
                  <a:srgbClr val="4AA0B1"/>
                </a:solidFill>
                <a:cs typeface="Segoe UI" pitchFamily="34" charset="0"/>
              </a:rPr>
              <a:t>, Luis Portugal</a:t>
            </a:r>
            <a:r>
              <a:rPr lang="en-AU" sz="2500" b="1" i="1" baseline="30000" dirty="0" smtClean="0">
                <a:solidFill>
                  <a:srgbClr val="4AA0B1"/>
                </a:solidFill>
                <a:cs typeface="Segoe UI" pitchFamily="34" charset="0"/>
              </a:rPr>
              <a:t>1</a:t>
            </a:r>
            <a:r>
              <a:rPr lang="en-AU" sz="2500" b="1" i="1" dirty="0" smtClean="0">
                <a:solidFill>
                  <a:srgbClr val="4AA0B1"/>
                </a:solidFill>
                <a:cs typeface="Segoe UI" pitchFamily="34" charset="0"/>
              </a:rPr>
              <a:t>, </a:t>
            </a:r>
            <a:r>
              <a:rPr lang="en-AU" sz="2500" b="1" i="1" dirty="0" err="1" smtClean="0">
                <a:solidFill>
                  <a:srgbClr val="4AA0B1"/>
                </a:solidFill>
                <a:cs typeface="Segoe UI" pitchFamily="34" charset="0"/>
              </a:rPr>
              <a:t>Octávia</a:t>
            </a:r>
            <a:r>
              <a:rPr lang="en-AU" sz="2500" b="1" i="1" dirty="0" smtClean="0">
                <a:solidFill>
                  <a:srgbClr val="4AA0B1"/>
                </a:solidFill>
                <a:cs typeface="Segoe UI" pitchFamily="34" charset="0"/>
              </a:rPr>
              <a:t> Monteiro Gil</a:t>
            </a:r>
            <a:r>
              <a:rPr lang="en-AU" sz="2500" b="1" i="1" baseline="30000" dirty="0" smtClean="0">
                <a:solidFill>
                  <a:srgbClr val="4AA0B1"/>
                </a:solidFill>
                <a:cs typeface="Segoe UI" pitchFamily="34" charset="0"/>
              </a:rPr>
              <a:t>2</a:t>
            </a:r>
            <a:r>
              <a:rPr lang="en-AU" sz="2500" b="1" i="1" dirty="0" smtClean="0">
                <a:solidFill>
                  <a:srgbClr val="4AA0B1"/>
                </a:solidFill>
                <a:cs typeface="Segoe UI" pitchFamily="34" charset="0"/>
              </a:rPr>
              <a:t>, João Martins</a:t>
            </a:r>
            <a:r>
              <a:rPr lang="en-AU" sz="2500" b="1" i="1" baseline="30000" dirty="0" smtClean="0">
                <a:solidFill>
                  <a:srgbClr val="4AA0B1"/>
                </a:solidFill>
                <a:cs typeface="Segoe UI" pitchFamily="34" charset="0"/>
              </a:rPr>
              <a:t>1</a:t>
            </a:r>
            <a:r>
              <a:rPr lang="en-AU" sz="2500" b="1" i="1" dirty="0" smtClean="0">
                <a:solidFill>
                  <a:srgbClr val="4AA0B1"/>
                </a:solidFill>
                <a:cs typeface="Segoe UI" pitchFamily="34" charset="0"/>
              </a:rPr>
              <a:t>, </a:t>
            </a:r>
            <a:r>
              <a:rPr lang="en-AU" sz="2500" b="1" i="1" dirty="0" err="1" smtClean="0">
                <a:solidFill>
                  <a:srgbClr val="4AA0B1"/>
                </a:solidFill>
                <a:cs typeface="Segoe UI" pitchFamily="34" charset="0"/>
              </a:rPr>
              <a:t>Mário</a:t>
            </a:r>
            <a:r>
              <a:rPr lang="en-AU" sz="2500" b="1" i="1" dirty="0" smtClean="0">
                <a:solidFill>
                  <a:srgbClr val="4AA0B1"/>
                </a:solidFill>
                <a:cs typeface="Segoe UI" pitchFamily="34" charset="0"/>
              </a:rPr>
              <a:t> Reis</a:t>
            </a:r>
            <a:r>
              <a:rPr lang="en-AU" sz="2500" b="1" i="1" baseline="30000" dirty="0" smtClean="0">
                <a:solidFill>
                  <a:srgbClr val="4AA0B1"/>
                </a:solidFill>
                <a:cs typeface="Segoe UI" pitchFamily="34" charset="0"/>
              </a:rPr>
              <a:t>2</a:t>
            </a:r>
          </a:p>
          <a:p>
            <a:pPr fontAlgn="auto">
              <a:lnSpc>
                <a:spcPct val="90000"/>
              </a:lnSpc>
              <a:spcBef>
                <a:spcPts val="0"/>
              </a:spcBef>
              <a:spcAft>
                <a:spcPts val="0"/>
              </a:spcAft>
            </a:pPr>
            <a:r>
              <a:rPr lang="en-AU" sz="2500" i="1" baseline="30000" dirty="0" smtClean="0">
                <a:solidFill>
                  <a:srgbClr val="4AA0B1"/>
                </a:solidFill>
                <a:cs typeface="Segoe UI" pitchFamily="34" charset="0"/>
              </a:rPr>
              <a:t>1</a:t>
            </a:r>
            <a:r>
              <a:rPr lang="en-AU" sz="2500" i="1" dirty="0" smtClean="0">
                <a:solidFill>
                  <a:srgbClr val="4AA0B1"/>
                </a:solidFill>
                <a:cs typeface="Segoe UI" pitchFamily="34" charset="0"/>
              </a:rPr>
              <a:t>Agência Portuguesa do </a:t>
            </a:r>
            <a:r>
              <a:rPr lang="en-AU" sz="2500" i="1" dirty="0" err="1" smtClean="0">
                <a:solidFill>
                  <a:srgbClr val="4AA0B1"/>
                </a:solidFill>
                <a:cs typeface="Segoe UI" pitchFamily="34" charset="0"/>
              </a:rPr>
              <a:t>Ambiente</a:t>
            </a:r>
            <a:r>
              <a:rPr lang="en-AU" sz="2500" i="1" dirty="0" smtClean="0">
                <a:solidFill>
                  <a:srgbClr val="4AA0B1"/>
                </a:solidFill>
                <a:cs typeface="Segoe UI" pitchFamily="34" charset="0"/>
              </a:rPr>
              <a:t>, Portugal</a:t>
            </a:r>
          </a:p>
          <a:p>
            <a:pPr fontAlgn="auto">
              <a:lnSpc>
                <a:spcPct val="90000"/>
              </a:lnSpc>
              <a:spcBef>
                <a:spcPts val="0"/>
              </a:spcBef>
              <a:spcAft>
                <a:spcPts val="0"/>
              </a:spcAft>
            </a:pPr>
            <a:r>
              <a:rPr lang="en-AU" sz="2500" i="1" baseline="30000" dirty="0" smtClean="0">
                <a:solidFill>
                  <a:srgbClr val="4AA0B1"/>
                </a:solidFill>
                <a:cs typeface="Segoe UI" pitchFamily="34" charset="0"/>
              </a:rPr>
              <a:t>2</a:t>
            </a:r>
            <a:r>
              <a:rPr lang="en-AU" sz="2500" i="1" dirty="0" smtClean="0">
                <a:solidFill>
                  <a:srgbClr val="4AA0B1"/>
                </a:solidFill>
                <a:cs typeface="Segoe UI" pitchFamily="34" charset="0"/>
              </a:rPr>
              <a:t>Instituto Superior </a:t>
            </a:r>
            <a:r>
              <a:rPr lang="en-AU" sz="2500" i="1" dirty="0" err="1" smtClean="0">
                <a:solidFill>
                  <a:srgbClr val="4AA0B1"/>
                </a:solidFill>
                <a:cs typeface="Segoe UI" pitchFamily="34" charset="0"/>
              </a:rPr>
              <a:t>Técnico</a:t>
            </a:r>
            <a:r>
              <a:rPr lang="en-AU" sz="2500" i="1" dirty="0" smtClean="0">
                <a:solidFill>
                  <a:srgbClr val="4AA0B1"/>
                </a:solidFill>
                <a:cs typeface="Segoe UI" pitchFamily="34" charset="0"/>
              </a:rPr>
              <a:t>, Portugal</a:t>
            </a:r>
          </a:p>
          <a:p>
            <a:pPr fontAlgn="auto">
              <a:lnSpc>
                <a:spcPct val="90000"/>
              </a:lnSpc>
              <a:spcBef>
                <a:spcPts val="0"/>
              </a:spcBef>
              <a:spcAft>
                <a:spcPts val="0"/>
              </a:spcAft>
            </a:pPr>
            <a:r>
              <a:rPr lang="en-AU" sz="2500" b="1" i="1" dirty="0" smtClean="0">
                <a:solidFill>
                  <a:srgbClr val="4AA0B1"/>
                </a:solidFill>
                <a:cs typeface="Segoe UI" pitchFamily="34" charset="0"/>
              </a:rPr>
              <a:t>paulo.nunes@apambiente.pt</a:t>
            </a:r>
            <a:endParaRPr lang="en-US" sz="4600" dirty="0" smtClean="0">
              <a:solidFill>
                <a:srgbClr val="4AA0B1"/>
              </a:solidFill>
              <a:cs typeface="Segoe UI" pitchFamily="34" charset="0"/>
            </a:endParaRPr>
          </a:p>
        </p:txBody>
      </p:sp>
      <p:grpSp>
        <p:nvGrpSpPr>
          <p:cNvPr id="34" name="33 Grupo"/>
          <p:cNvGrpSpPr/>
          <p:nvPr/>
        </p:nvGrpSpPr>
        <p:grpSpPr>
          <a:xfrm>
            <a:off x="14289362" y="40694626"/>
            <a:ext cx="11771037" cy="2102126"/>
            <a:chOff x="20326400" y="40482746"/>
            <a:chExt cx="11691032" cy="2325779"/>
          </a:xfrm>
        </p:grpSpPr>
        <p:sp>
          <p:nvSpPr>
            <p:cNvPr id="17" name="16 Rectángulo"/>
            <p:cNvSpPr/>
            <p:nvPr/>
          </p:nvSpPr>
          <p:spPr>
            <a:xfrm>
              <a:off x="28066637" y="41887220"/>
              <a:ext cx="3733016" cy="919410"/>
            </a:xfrm>
            <a:prstGeom prst="rect">
              <a:avLst/>
            </a:prstGeom>
          </p:spPr>
          <p:txBody>
            <a:bodyPr wrap="square">
              <a:spAutoFit/>
            </a:bodyPr>
            <a:lstStyle/>
            <a:p>
              <a:pPr algn="r"/>
              <a:r>
                <a:rPr lang="es-ES" sz="2000" b="1" i="0" u="none" strike="noStrike" baseline="0" dirty="0" smtClean="0">
                  <a:solidFill>
                    <a:schemeClr val="accent2"/>
                  </a:solidFill>
                  <a:latin typeface="CenturyGothic-Bold"/>
                </a:rPr>
                <a:t>2</a:t>
              </a:r>
              <a:r>
                <a:rPr lang="es-ES" sz="2000" b="1" i="0" u="none" strike="noStrike" dirty="0" smtClean="0">
                  <a:solidFill>
                    <a:schemeClr val="accent2"/>
                  </a:solidFill>
                  <a:latin typeface="CenturyGothic-Bold"/>
                </a:rPr>
                <a:t> - 5</a:t>
              </a:r>
              <a:r>
                <a:rPr lang="es-ES" sz="2000" b="1" i="0" u="none" strike="noStrike" baseline="0" dirty="0" smtClean="0">
                  <a:solidFill>
                    <a:schemeClr val="accent2"/>
                  </a:solidFill>
                  <a:latin typeface="CenturyGothic-Bold"/>
                </a:rPr>
                <a:t> </a:t>
              </a:r>
              <a:r>
                <a:rPr lang="es-ES" sz="2000" b="1" i="0" u="none" strike="noStrike" baseline="0" dirty="0" err="1" smtClean="0">
                  <a:solidFill>
                    <a:schemeClr val="accent2"/>
                  </a:solidFill>
                  <a:latin typeface="CenturyGothic-Bold"/>
                </a:rPr>
                <a:t>December</a:t>
              </a:r>
              <a:r>
                <a:rPr lang="es-ES" sz="2000" b="1" i="0" u="none" strike="noStrike" baseline="0" dirty="0" smtClean="0">
                  <a:solidFill>
                    <a:schemeClr val="accent2"/>
                  </a:solidFill>
                  <a:latin typeface="CenturyGothic-Bold"/>
                </a:rPr>
                <a:t> 2019</a:t>
              </a:r>
            </a:p>
            <a:p>
              <a:pPr algn="r"/>
              <a:r>
                <a:rPr lang="es-ES" sz="1400" b="1" dirty="0" err="1">
                  <a:solidFill>
                    <a:schemeClr val="accent2"/>
                  </a:solidFill>
                  <a:latin typeface="CenturyGothic-Bold"/>
                </a:rPr>
                <a:t>Lindner</a:t>
              </a:r>
              <a:r>
                <a:rPr lang="es-ES" sz="1400" b="1" dirty="0">
                  <a:solidFill>
                    <a:schemeClr val="accent2"/>
                  </a:solidFill>
                  <a:latin typeface="CenturyGothic-Bold"/>
                </a:rPr>
                <a:t> Hotel </a:t>
              </a:r>
              <a:r>
                <a:rPr lang="es-ES" sz="1400" b="1" dirty="0" err="1">
                  <a:solidFill>
                    <a:schemeClr val="accent2"/>
                  </a:solidFill>
                  <a:latin typeface="CenturyGothic-Bold"/>
                </a:rPr>
                <a:t>Gallery</a:t>
              </a:r>
              <a:r>
                <a:rPr lang="es-ES" sz="1400" b="1" dirty="0">
                  <a:solidFill>
                    <a:schemeClr val="accent2"/>
                  </a:solidFill>
                  <a:latin typeface="CenturyGothic-Bold"/>
                </a:rPr>
                <a:t> Central</a:t>
              </a:r>
              <a:endParaRPr lang="es-ES" sz="1400" b="1" i="0" u="none" strike="noStrike" baseline="0" dirty="0" smtClean="0">
                <a:solidFill>
                  <a:schemeClr val="accent2"/>
                </a:solidFill>
                <a:latin typeface="CenturyGothic-Bold"/>
              </a:endParaRPr>
            </a:p>
            <a:p>
              <a:pPr algn="r"/>
              <a:r>
                <a:rPr lang="es-ES" sz="1400" b="1" dirty="0" smtClean="0">
                  <a:solidFill>
                    <a:schemeClr val="accent2"/>
                  </a:solidFill>
                  <a:latin typeface="CenturyGothic-Bold"/>
                </a:rPr>
                <a:t>Bratislava</a:t>
              </a:r>
              <a:r>
                <a:rPr lang="es-ES" sz="1400" b="1" dirty="0">
                  <a:solidFill>
                    <a:schemeClr val="accent2"/>
                  </a:solidFill>
                  <a:latin typeface="CenturyGothic-Bold"/>
                </a:rPr>
                <a:t>, </a:t>
              </a:r>
              <a:r>
                <a:rPr lang="es-ES" sz="1400" b="1" dirty="0" err="1">
                  <a:solidFill>
                    <a:schemeClr val="accent2"/>
                  </a:solidFill>
                  <a:latin typeface="CenturyGothic-Bold"/>
                </a:rPr>
                <a:t>Slovak</a:t>
              </a:r>
              <a:r>
                <a:rPr lang="es-ES" sz="1400" b="1" dirty="0">
                  <a:solidFill>
                    <a:schemeClr val="accent2"/>
                  </a:solidFill>
                  <a:latin typeface="CenturyGothic-Bold"/>
                </a:rPr>
                <a:t> </a:t>
              </a:r>
              <a:r>
                <a:rPr lang="es-ES" sz="1400" b="1" dirty="0" err="1">
                  <a:solidFill>
                    <a:schemeClr val="accent2"/>
                  </a:solidFill>
                  <a:latin typeface="CenturyGothic-Bold"/>
                </a:rPr>
                <a:t>Republic</a:t>
              </a:r>
              <a:endParaRPr lang="es-ES" sz="1400" dirty="0">
                <a:solidFill>
                  <a:schemeClr val="accent2"/>
                </a:solidFill>
              </a:endParaRPr>
            </a:p>
          </p:txBody>
        </p:sp>
        <p:pic>
          <p:nvPicPr>
            <p:cNvPr id="18"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326400" y="40482746"/>
              <a:ext cx="3816424" cy="23257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18 Rectángulo"/>
            <p:cNvSpPr/>
            <p:nvPr/>
          </p:nvSpPr>
          <p:spPr>
            <a:xfrm>
              <a:off x="24024544" y="40706399"/>
              <a:ext cx="7992888" cy="1328036"/>
            </a:xfrm>
            <a:prstGeom prst="rect">
              <a:avLst/>
            </a:prstGeom>
          </p:spPr>
          <p:txBody>
            <a:bodyPr wrap="square">
              <a:spAutoFit/>
            </a:bodyPr>
            <a:lstStyle/>
            <a:p>
              <a:pPr algn="r"/>
              <a:r>
                <a:rPr lang="en-GB" sz="2400" b="1" dirty="0">
                  <a:solidFill>
                    <a:schemeClr val="accent2"/>
                  </a:solidFill>
                  <a:latin typeface="CenturyGothic-Bold"/>
                </a:rPr>
                <a:t>CONFIDENCE Dissemination </a:t>
              </a:r>
              <a:r>
                <a:rPr lang="en-GB" sz="2400" b="1" dirty="0" smtClean="0">
                  <a:solidFill>
                    <a:schemeClr val="accent2"/>
                  </a:solidFill>
                  <a:latin typeface="CenturyGothic-Bold"/>
                </a:rPr>
                <a:t>Workshop</a:t>
              </a:r>
            </a:p>
            <a:p>
              <a:pPr algn="r"/>
              <a:r>
                <a:rPr lang="en-GB" sz="2400" b="1" dirty="0" smtClean="0">
                  <a:solidFill>
                    <a:schemeClr val="accent2"/>
                  </a:solidFill>
                  <a:latin typeface="CenturyGothic-Bold"/>
                </a:rPr>
                <a:t>“</a:t>
              </a:r>
              <a:r>
                <a:rPr lang="en-US" sz="2400" b="1" dirty="0">
                  <a:solidFill>
                    <a:schemeClr val="accent2"/>
                  </a:solidFill>
                  <a:latin typeface="CenturyGothic-Bold"/>
                </a:rPr>
                <a:t>Coping with uncertainties for improved modelling </a:t>
              </a:r>
              <a:r>
                <a:rPr lang="en-US" sz="2400" b="1" dirty="0" smtClean="0">
                  <a:solidFill>
                    <a:schemeClr val="accent2"/>
                  </a:solidFill>
                  <a:latin typeface="CenturyGothic-Bold"/>
                </a:rPr>
                <a:t>and </a:t>
              </a:r>
              <a:r>
                <a:rPr lang="en-US" sz="2400" b="1" dirty="0">
                  <a:solidFill>
                    <a:schemeClr val="accent2"/>
                  </a:solidFill>
                  <a:latin typeface="CenturyGothic-Bold"/>
                </a:rPr>
                <a:t>decision making in nuclear </a:t>
              </a:r>
              <a:r>
                <a:rPr lang="en-US" sz="2400" b="1" dirty="0" smtClean="0">
                  <a:solidFill>
                    <a:schemeClr val="accent2"/>
                  </a:solidFill>
                  <a:latin typeface="CenturyGothic-Bold"/>
                </a:rPr>
                <a:t>emergencies</a:t>
              </a:r>
              <a:r>
                <a:rPr lang="en-GB" sz="2400" b="1" i="0" u="none" strike="noStrike" baseline="0" dirty="0" smtClean="0">
                  <a:solidFill>
                    <a:schemeClr val="accent2"/>
                  </a:solidFill>
                  <a:latin typeface="CenturyGothic-Bold"/>
                </a:rPr>
                <a:t>”</a:t>
              </a:r>
              <a:endParaRPr lang="en-GB" sz="2400" dirty="0">
                <a:solidFill>
                  <a:schemeClr val="accent2"/>
                </a:solidFill>
              </a:endParaRPr>
            </a:p>
          </p:txBody>
        </p:sp>
      </p:grpSp>
      <p:sp>
        <p:nvSpPr>
          <p:cNvPr id="6" name="5 Rectángulo"/>
          <p:cNvSpPr/>
          <p:nvPr/>
        </p:nvSpPr>
        <p:spPr>
          <a:xfrm>
            <a:off x="0" y="4785360"/>
            <a:ext cx="30279975" cy="243840"/>
          </a:xfrm>
          <a:prstGeom prst="rect">
            <a:avLst/>
          </a:prstGeom>
          <a:gradFill>
            <a:gsLst>
              <a:gs pos="0">
                <a:srgbClr val="B8DBE2"/>
              </a:gs>
              <a:gs pos="50000">
                <a:srgbClr val="9ECDD6"/>
              </a:gs>
              <a:gs pos="100000">
                <a:srgbClr val="4AA0B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rgbClr val="4AA0B1"/>
              </a:solidFill>
            </a:endParaRPr>
          </a:p>
        </p:txBody>
      </p:sp>
      <p:sp>
        <p:nvSpPr>
          <p:cNvPr id="37" name="Rectangle 490"/>
          <p:cNvSpPr/>
          <p:nvPr/>
        </p:nvSpPr>
        <p:spPr bwMode="auto">
          <a:xfrm>
            <a:off x="1258888" y="5922963"/>
            <a:ext cx="27720925" cy="3600450"/>
          </a:xfrm>
          <a:prstGeom prst="rect">
            <a:avLst/>
          </a:prstGeom>
          <a:solidFill>
            <a:schemeClr val="bg1"/>
          </a:solidFill>
          <a:ln w="76200" cap="flat" cmpd="sng" algn="ctr">
            <a:solidFill>
              <a:srgbClr val="4AA0B1"/>
            </a:solidFill>
            <a:prstDash val="solid"/>
            <a:round/>
            <a:headEnd type="none" w="med" len="med"/>
            <a:tailEnd type="none" w="med" len="med"/>
          </a:ln>
          <a:effectLst>
            <a:outerShdw blurRad="63500" dist="635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38" name="Text Box 12"/>
          <p:cNvSpPr txBox="1">
            <a:spLocks noChangeArrowheads="1"/>
          </p:cNvSpPr>
          <p:nvPr/>
        </p:nvSpPr>
        <p:spPr bwMode="auto">
          <a:xfrm>
            <a:off x="1554480" y="5979510"/>
            <a:ext cx="27249120"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smtClean="0">
                <a:solidFill>
                  <a:srgbClr val="4AA0B1"/>
                </a:solidFill>
                <a:latin typeface="+mj-lt"/>
                <a:cs typeface="Segoe UI" pitchFamily="34" charset="0"/>
              </a:rPr>
              <a:t>Introduction</a:t>
            </a:r>
            <a:endParaRPr lang="en-AU" sz="4000" b="1" dirty="0">
              <a:solidFill>
                <a:srgbClr val="4AA0B1"/>
              </a:solidFill>
              <a:latin typeface="+mj-lt"/>
              <a:cs typeface="Segoe UI" pitchFamily="34" charset="0"/>
            </a:endParaRPr>
          </a:p>
        </p:txBody>
      </p:sp>
      <p:sp>
        <p:nvSpPr>
          <p:cNvPr id="39" name="Rectangle 495"/>
          <p:cNvSpPr/>
          <p:nvPr/>
        </p:nvSpPr>
        <p:spPr bwMode="auto">
          <a:xfrm>
            <a:off x="1258888" y="9883775"/>
            <a:ext cx="27720925" cy="2271653"/>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0" name="Text Box 12"/>
          <p:cNvSpPr txBox="1">
            <a:spLocks noChangeArrowheads="1"/>
          </p:cNvSpPr>
          <p:nvPr/>
        </p:nvSpPr>
        <p:spPr bwMode="auto">
          <a:xfrm>
            <a:off x="1516380" y="9914295"/>
            <a:ext cx="21433911" cy="687022"/>
          </a:xfrm>
          <a:prstGeom prst="rect">
            <a:avLst/>
          </a:prstGeom>
          <a:noFill/>
          <a:ln>
            <a:noFill/>
          </a:ln>
          <a:effectLs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smtClean="0">
                <a:solidFill>
                  <a:srgbClr val="4AA0B1"/>
                </a:solidFill>
                <a:latin typeface="+mj-lt"/>
                <a:cs typeface="Segoe UI" pitchFamily="34" charset="0"/>
              </a:rPr>
              <a:t>Objectives</a:t>
            </a:r>
            <a:endParaRPr lang="en-AU" sz="4000" b="1" dirty="0">
              <a:solidFill>
                <a:srgbClr val="4AA0B1"/>
              </a:solidFill>
              <a:latin typeface="+mj-lt"/>
              <a:cs typeface="Segoe UI" pitchFamily="34" charset="0"/>
            </a:endParaRPr>
          </a:p>
        </p:txBody>
      </p:sp>
      <p:sp>
        <p:nvSpPr>
          <p:cNvPr id="41" name="Rectangle 498"/>
          <p:cNvSpPr/>
          <p:nvPr/>
        </p:nvSpPr>
        <p:spPr bwMode="auto">
          <a:xfrm>
            <a:off x="1308100" y="12554538"/>
            <a:ext cx="27720925" cy="8793426"/>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dirty="0">
              <a:latin typeface="Segoe UI" pitchFamily="34" charset="0"/>
              <a:ea typeface="Segoe UI" pitchFamily="34" charset="0"/>
              <a:cs typeface="Segoe UI" pitchFamily="34" charset="0"/>
            </a:endParaRPr>
          </a:p>
        </p:txBody>
      </p:sp>
      <p:sp>
        <p:nvSpPr>
          <p:cNvPr id="42" name="Text Box 12"/>
          <p:cNvSpPr txBox="1">
            <a:spLocks noChangeArrowheads="1"/>
          </p:cNvSpPr>
          <p:nvPr/>
        </p:nvSpPr>
        <p:spPr bwMode="auto">
          <a:xfrm>
            <a:off x="1476375" y="12712337"/>
            <a:ext cx="8385175"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4AA0B1"/>
                </a:solidFill>
                <a:latin typeface="+mj-lt"/>
                <a:cs typeface="Segoe UI" pitchFamily="34" charset="0"/>
              </a:rPr>
              <a:t>Materials and </a:t>
            </a:r>
            <a:r>
              <a:rPr lang="en-AU" sz="4000" b="1" dirty="0" smtClean="0">
                <a:solidFill>
                  <a:srgbClr val="4AA0B1"/>
                </a:solidFill>
                <a:latin typeface="+mj-lt"/>
                <a:cs typeface="Segoe UI" pitchFamily="34" charset="0"/>
              </a:rPr>
              <a:t>Methods</a:t>
            </a:r>
            <a:endParaRPr lang="en-US" sz="3000" dirty="0">
              <a:solidFill>
                <a:srgbClr val="4AA0B1"/>
              </a:solidFill>
              <a:latin typeface="+mj-lt"/>
              <a:cs typeface="Segoe UI" pitchFamily="34" charset="0"/>
            </a:endParaRPr>
          </a:p>
        </p:txBody>
      </p:sp>
      <p:sp>
        <p:nvSpPr>
          <p:cNvPr id="43" name="Rectangle 500"/>
          <p:cNvSpPr/>
          <p:nvPr/>
        </p:nvSpPr>
        <p:spPr bwMode="auto">
          <a:xfrm>
            <a:off x="1308100" y="21588076"/>
            <a:ext cx="27720925" cy="13404431"/>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sz="1400" dirty="0">
              <a:latin typeface="Segoe UI" pitchFamily="34" charset="0"/>
              <a:ea typeface="Segoe UI" pitchFamily="34" charset="0"/>
              <a:cs typeface="Segoe UI" pitchFamily="34" charset="0"/>
            </a:endParaRPr>
          </a:p>
        </p:txBody>
      </p:sp>
      <p:sp>
        <p:nvSpPr>
          <p:cNvPr id="46" name="Rectangle 504"/>
          <p:cNvSpPr/>
          <p:nvPr/>
        </p:nvSpPr>
        <p:spPr bwMode="auto">
          <a:xfrm>
            <a:off x="1258887" y="35208465"/>
            <a:ext cx="27720925" cy="4312472"/>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7" name="Text Box 12"/>
          <p:cNvSpPr txBox="1">
            <a:spLocks noChangeArrowheads="1"/>
          </p:cNvSpPr>
          <p:nvPr/>
        </p:nvSpPr>
        <p:spPr bwMode="auto">
          <a:xfrm>
            <a:off x="1372020" y="35159681"/>
            <a:ext cx="26562871"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smtClean="0">
                <a:solidFill>
                  <a:srgbClr val="4AA0B1"/>
                </a:solidFill>
                <a:latin typeface="+mj-lt"/>
                <a:cs typeface="Segoe UI" pitchFamily="34" charset="0"/>
              </a:rPr>
              <a:t>Conclusions</a:t>
            </a:r>
            <a:endParaRPr lang="en-US" sz="3000" dirty="0">
              <a:solidFill>
                <a:srgbClr val="4AA0B1"/>
              </a:solidFill>
              <a:latin typeface="+mj-lt"/>
              <a:cs typeface="Segoe UI" panose="020B0502040204020203" pitchFamily="34" charset="0"/>
            </a:endParaRPr>
          </a:p>
        </p:txBody>
      </p:sp>
      <p:sp>
        <p:nvSpPr>
          <p:cNvPr id="54" name="Text Box 12"/>
          <p:cNvSpPr txBox="1">
            <a:spLocks noChangeArrowheads="1"/>
          </p:cNvSpPr>
          <p:nvPr/>
        </p:nvSpPr>
        <p:spPr bwMode="auto">
          <a:xfrm>
            <a:off x="1538128" y="21643416"/>
            <a:ext cx="26563638"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l" eaLnBrk="1" hangingPunct="1"/>
            <a:r>
              <a:rPr lang="en-AU" sz="4000" b="1" dirty="0" smtClean="0">
                <a:solidFill>
                  <a:srgbClr val="4AA0B1"/>
                </a:solidFill>
                <a:latin typeface="+mj-lt"/>
                <a:cs typeface="Segoe UI" pitchFamily="34" charset="0"/>
              </a:rPr>
              <a:t>Results and Main Issues Identified</a:t>
            </a:r>
          </a:p>
        </p:txBody>
      </p:sp>
      <p:sp>
        <p:nvSpPr>
          <p:cNvPr id="62" name="Text Box 12"/>
          <p:cNvSpPr txBox="1">
            <a:spLocks noChangeArrowheads="1"/>
          </p:cNvSpPr>
          <p:nvPr/>
        </p:nvSpPr>
        <p:spPr bwMode="auto">
          <a:xfrm>
            <a:off x="1615440" y="6764370"/>
            <a:ext cx="27249120" cy="25336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a:spcAft>
                <a:spcPts val="600"/>
              </a:spcAft>
            </a:pPr>
            <a:r>
              <a:rPr lang="en-US" sz="3000" dirty="0">
                <a:latin typeface="+mn-lt"/>
              </a:rPr>
              <a:t>The basic concept for the Portuguese scenario is focused on long-term recovery and the decisions to be taken during the transition phase: alternatives for protective actions and development of countermeasures strategies for urban and agricultural areas. </a:t>
            </a:r>
          </a:p>
          <a:p>
            <a:pPr algn="just">
              <a:spcAft>
                <a:spcPts val="600"/>
              </a:spcAft>
            </a:pPr>
            <a:r>
              <a:rPr lang="en-US" sz="3000" dirty="0">
                <a:latin typeface="+mn-lt"/>
              </a:rPr>
              <a:t>The deposition scenarios presented to the </a:t>
            </a:r>
            <a:r>
              <a:rPr lang="en-US" sz="3000" dirty="0" smtClean="0">
                <a:latin typeface="+mn-lt"/>
              </a:rPr>
              <a:t>stakeholders panel included </a:t>
            </a:r>
            <a:r>
              <a:rPr lang="en-US" sz="3000" dirty="0">
                <a:latin typeface="+mn-lt"/>
              </a:rPr>
              <a:t>an urban environment and an agricultural area, with different levels of contamination.</a:t>
            </a:r>
          </a:p>
          <a:p>
            <a:pPr algn="just">
              <a:spcAft>
                <a:spcPts val="600"/>
              </a:spcAft>
            </a:pPr>
            <a:r>
              <a:rPr lang="en-GB" sz="3000" dirty="0">
                <a:latin typeface="+mn-lt"/>
              </a:rPr>
              <a:t>The recovery strategies considered were discussed and decisions were taken by considering and weighting pre-chosen criteria, like effectiveness, feasibility, constraints, side-effects, costs and social and ethical factors. </a:t>
            </a:r>
            <a:endParaRPr lang="en-US" sz="3000" dirty="0">
              <a:latin typeface="+mn-lt"/>
            </a:endParaRPr>
          </a:p>
        </p:txBody>
      </p:sp>
      <p:sp>
        <p:nvSpPr>
          <p:cNvPr id="63" name="Text Box 12"/>
          <p:cNvSpPr txBox="1">
            <a:spLocks noChangeArrowheads="1"/>
          </p:cNvSpPr>
          <p:nvPr/>
        </p:nvSpPr>
        <p:spPr bwMode="auto">
          <a:xfrm>
            <a:off x="1404833" y="10594178"/>
            <a:ext cx="27249120" cy="994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a:r>
              <a:rPr lang="en-US" sz="3000" dirty="0">
                <a:latin typeface="+mn-lt"/>
              </a:rPr>
              <a:t>The main purpose of </a:t>
            </a:r>
            <a:r>
              <a:rPr lang="en-US" sz="3000" dirty="0" smtClean="0">
                <a:latin typeface="+mn-lt"/>
              </a:rPr>
              <a:t>the Stakeholder discussion panel </a:t>
            </a:r>
            <a:r>
              <a:rPr lang="en-US" sz="3000" dirty="0">
                <a:latin typeface="+mn-lt"/>
              </a:rPr>
              <a:t>was to </a:t>
            </a:r>
            <a:r>
              <a:rPr lang="en-US" sz="3000" dirty="0" smtClean="0">
                <a:latin typeface="+mn-lt"/>
              </a:rPr>
              <a:t>address </a:t>
            </a:r>
            <a:r>
              <a:rPr lang="en-US" sz="3000" dirty="0">
                <a:latin typeface="+mn-lt"/>
              </a:rPr>
              <a:t>the implementation of recovery strategies in the transition phase of a nuclear event and to identify the main uncertainties related to the decision-making process. </a:t>
            </a:r>
            <a:endParaRPr lang="en-AU" sz="3000" dirty="0">
              <a:latin typeface="+mn-lt"/>
            </a:endParaRPr>
          </a:p>
        </p:txBody>
      </p:sp>
      <p:sp>
        <p:nvSpPr>
          <p:cNvPr id="64" name="Text Box 12"/>
          <p:cNvSpPr txBox="1">
            <a:spLocks noChangeArrowheads="1"/>
          </p:cNvSpPr>
          <p:nvPr/>
        </p:nvSpPr>
        <p:spPr bwMode="auto">
          <a:xfrm>
            <a:off x="1516380" y="13364992"/>
            <a:ext cx="18060027" cy="8612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a:spcAft>
                <a:spcPts val="600"/>
              </a:spcAft>
            </a:pPr>
            <a:r>
              <a:rPr lang="en-US" sz="3000" dirty="0">
                <a:latin typeface="+mn-lt"/>
              </a:rPr>
              <a:t>The National Panel session took place on March </a:t>
            </a:r>
            <a:r>
              <a:rPr lang="en-US" sz="3000" dirty="0" smtClean="0">
                <a:latin typeface="+mn-lt"/>
              </a:rPr>
              <a:t>19</a:t>
            </a:r>
            <a:r>
              <a:rPr lang="en-US" sz="3000" baseline="30000" dirty="0" smtClean="0">
                <a:latin typeface="+mn-lt"/>
              </a:rPr>
              <a:t>th </a:t>
            </a:r>
            <a:r>
              <a:rPr lang="en-US" sz="3000" dirty="0" smtClean="0">
                <a:latin typeface="+mn-lt"/>
              </a:rPr>
              <a:t>2019 in </a:t>
            </a:r>
            <a:r>
              <a:rPr lang="en-US" sz="3000" dirty="0">
                <a:latin typeface="+mn-lt"/>
              </a:rPr>
              <a:t>the city of Castelo Branco, near the Portuguese/Spanish border.  This is an area that may be impacted by an accidental </a:t>
            </a:r>
            <a:r>
              <a:rPr lang="en-US" sz="3000" dirty="0" smtClean="0">
                <a:latin typeface="+mn-lt"/>
              </a:rPr>
              <a:t>release from </a:t>
            </a:r>
            <a:r>
              <a:rPr lang="en-US" sz="3000" dirty="0">
                <a:latin typeface="+mn-lt"/>
              </a:rPr>
              <a:t>the </a:t>
            </a:r>
            <a:r>
              <a:rPr lang="en-US" sz="3000" dirty="0" err="1">
                <a:latin typeface="+mn-lt"/>
              </a:rPr>
              <a:t>Almaraz</a:t>
            </a:r>
            <a:r>
              <a:rPr lang="en-US" sz="3000" dirty="0">
                <a:latin typeface="+mn-lt"/>
              </a:rPr>
              <a:t> Nuclear Power Plant in </a:t>
            </a:r>
            <a:r>
              <a:rPr lang="en-US" sz="3000" dirty="0" smtClean="0">
                <a:latin typeface="+mn-lt"/>
              </a:rPr>
              <a:t>Spain, since it is included in the ICPD - Ingestion </a:t>
            </a:r>
            <a:r>
              <a:rPr lang="en-US" sz="3000" dirty="0">
                <a:latin typeface="+mn-lt"/>
              </a:rPr>
              <a:t>and Commodities Planning </a:t>
            </a:r>
            <a:r>
              <a:rPr lang="en-US" sz="3000" dirty="0" smtClean="0">
                <a:latin typeface="+mn-lt"/>
              </a:rPr>
              <a:t>Distance. </a:t>
            </a:r>
            <a:r>
              <a:rPr lang="en-US" sz="3000" dirty="0">
                <a:latin typeface="+mn-lt"/>
              </a:rPr>
              <a:t>The session had a duration of one day and the participation of several local and national stakeholders from municipalities, civil protection, environmental authorities, health authorities, food and water authorities, agriculture authorities, representatives of the industrial sector, law enforcement authorities and first responders, in a total of 25 participants</a:t>
            </a:r>
            <a:r>
              <a:rPr lang="en-US" sz="3000" dirty="0" smtClean="0">
                <a:latin typeface="+mn-lt"/>
              </a:rPr>
              <a:t>.</a:t>
            </a:r>
          </a:p>
          <a:p>
            <a:pPr algn="just">
              <a:spcAft>
                <a:spcPts val="600"/>
              </a:spcAft>
            </a:pPr>
            <a:r>
              <a:rPr lang="en-GB" sz="3000" dirty="0" smtClean="0">
                <a:latin typeface="+mn-lt"/>
              </a:rPr>
              <a:t>The participants were provided with deposition (contamination) maps of the affected areas, including 3 distinct zones: contaminated, heavily contaminated and extremely contaminated (see Figure 1). The contaminated areas include an important urban area,</a:t>
            </a:r>
            <a:r>
              <a:rPr lang="en-US" sz="3000" dirty="0" smtClean="0">
                <a:latin typeface="+mn-lt"/>
              </a:rPr>
              <a:t> the City of Castelo Branco, </a:t>
            </a:r>
            <a:r>
              <a:rPr lang="en-GB" sz="3000" dirty="0" smtClean="0">
                <a:latin typeface="+mn-lt"/>
              </a:rPr>
              <a:t>which comprises several inhabited areas such as </a:t>
            </a:r>
            <a:r>
              <a:rPr lang="en-US" sz="3000" dirty="0">
                <a:latin typeface="+mn-lt"/>
              </a:rPr>
              <a:t>Industrial </a:t>
            </a:r>
            <a:r>
              <a:rPr lang="en-US" sz="3000" dirty="0" smtClean="0">
                <a:latin typeface="+mn-lt"/>
              </a:rPr>
              <a:t>Sites, Parks </a:t>
            </a:r>
            <a:r>
              <a:rPr lang="en-US" sz="3000" dirty="0">
                <a:latin typeface="+mn-lt"/>
              </a:rPr>
              <a:t>and </a:t>
            </a:r>
            <a:r>
              <a:rPr lang="en-US" sz="3000" dirty="0" smtClean="0">
                <a:latin typeface="+mn-lt"/>
              </a:rPr>
              <a:t>gardens, Continuous </a:t>
            </a:r>
            <a:r>
              <a:rPr lang="en-US" sz="3000" dirty="0">
                <a:latin typeface="+mn-lt"/>
              </a:rPr>
              <a:t>Vertical </a:t>
            </a:r>
            <a:r>
              <a:rPr lang="en-US" sz="3000" dirty="0" smtClean="0">
                <a:latin typeface="+mn-lt"/>
              </a:rPr>
              <a:t>buildings and Continuous </a:t>
            </a:r>
            <a:r>
              <a:rPr lang="en-US" sz="3000" dirty="0">
                <a:latin typeface="+mn-lt"/>
              </a:rPr>
              <a:t>horizontal </a:t>
            </a:r>
            <a:r>
              <a:rPr lang="en-US" sz="3000" dirty="0" smtClean="0">
                <a:latin typeface="+mn-lt"/>
              </a:rPr>
              <a:t>buildings</a:t>
            </a:r>
            <a:r>
              <a:rPr lang="en-GB" sz="3000" dirty="0" smtClean="0">
                <a:latin typeface="+mn-lt"/>
              </a:rPr>
              <a:t>. The agricultural areas included Permanent Pastures (milk, dairy and meat production), Olive trees Rain fed crops (</a:t>
            </a:r>
            <a:r>
              <a:rPr lang="en-GB" sz="3000" dirty="0" smtClean="0">
                <a:latin typeface="+mn-lt"/>
              </a:rPr>
              <a:t>cereals/grain </a:t>
            </a:r>
            <a:r>
              <a:rPr lang="en-GB" sz="3000" dirty="0" smtClean="0">
                <a:latin typeface="+mn-lt"/>
              </a:rPr>
              <a:t>crops) and Irrigation crops (leafy vegetables). All of these areas are involved in “Protected Designations of Origin” food products.</a:t>
            </a:r>
          </a:p>
          <a:p>
            <a:pPr algn="just">
              <a:spcAft>
                <a:spcPts val="600"/>
              </a:spcAft>
            </a:pPr>
            <a:r>
              <a:rPr lang="en-GB" sz="3000" dirty="0" smtClean="0">
                <a:latin typeface="+mn-lt"/>
              </a:rPr>
              <a:t>The proposed recovery </a:t>
            </a:r>
            <a:r>
              <a:rPr lang="en-GB" sz="3000" dirty="0">
                <a:latin typeface="+mn-lt"/>
              </a:rPr>
              <a:t>strategies were composed of a selection of countermeasures for medium/long-term actions, based on the recommendations of the EURANOS handbook for management of contaminated inhabited areas and of the EURANOS handbook for management of contaminated food production systems. </a:t>
            </a:r>
            <a:endParaRPr lang="pt-PT" sz="3000" dirty="0">
              <a:latin typeface="+mn-lt"/>
            </a:endParaRPr>
          </a:p>
          <a:p>
            <a:pPr algn="just"/>
            <a:endParaRPr lang="en-US" sz="3000" dirty="0">
              <a:latin typeface="+mn-lt"/>
            </a:endParaRPr>
          </a:p>
        </p:txBody>
      </p:sp>
      <p:sp>
        <p:nvSpPr>
          <p:cNvPr id="65" name="Text Box 12"/>
          <p:cNvSpPr txBox="1">
            <a:spLocks noChangeArrowheads="1"/>
          </p:cNvSpPr>
          <p:nvPr/>
        </p:nvSpPr>
        <p:spPr bwMode="auto">
          <a:xfrm>
            <a:off x="1567600" y="22107882"/>
            <a:ext cx="18239566" cy="129980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a:spcAft>
                <a:spcPts val="1200"/>
              </a:spcAft>
            </a:pPr>
            <a:r>
              <a:rPr lang="en-GB" sz="3000" dirty="0" smtClean="0">
                <a:latin typeface="+mn-lt"/>
              </a:rPr>
              <a:t>Regarding the </a:t>
            </a:r>
            <a:r>
              <a:rPr lang="en-GB" sz="3000" dirty="0">
                <a:latin typeface="+mn-lt"/>
              </a:rPr>
              <a:t>main uncertainties considered when deciding for a specific </a:t>
            </a:r>
            <a:r>
              <a:rPr lang="en-GB" sz="3000" dirty="0" smtClean="0">
                <a:latin typeface="+mn-lt"/>
              </a:rPr>
              <a:t>strategy, </a:t>
            </a:r>
            <a:r>
              <a:rPr lang="en-GB" sz="3000" dirty="0">
                <a:latin typeface="+mn-lt"/>
              </a:rPr>
              <a:t>the key points raised by the stakeholders were:</a:t>
            </a:r>
            <a:endParaRPr lang="pt-PT" sz="3000" dirty="0">
              <a:latin typeface="+mn-lt"/>
            </a:endParaRPr>
          </a:p>
          <a:p>
            <a:pPr algn="just">
              <a:spcAft>
                <a:spcPts val="600"/>
              </a:spcAft>
            </a:pPr>
            <a:r>
              <a:rPr lang="en-GB" sz="3000" b="1" dirty="0">
                <a:latin typeface="+mn-lt"/>
              </a:rPr>
              <a:t>Urban </a:t>
            </a:r>
            <a:r>
              <a:rPr lang="en-GB" sz="3000" b="1" dirty="0" smtClean="0">
                <a:latin typeface="+mn-lt"/>
              </a:rPr>
              <a:t>scenario</a:t>
            </a:r>
            <a:endParaRPr lang="pt-PT" sz="3000" b="1" dirty="0">
              <a:latin typeface="+mn-lt"/>
            </a:endParaRPr>
          </a:p>
          <a:p>
            <a:pPr marL="457200" lvl="0" indent="-457200" algn="just">
              <a:spcAft>
                <a:spcPts val="600"/>
              </a:spcAft>
              <a:buFont typeface="Arial" pitchFamily="34" charset="0"/>
              <a:buChar char="•"/>
            </a:pPr>
            <a:r>
              <a:rPr lang="en-GB" sz="3000" dirty="0" smtClean="0">
                <a:latin typeface="+mn-lt"/>
              </a:rPr>
              <a:t>How </a:t>
            </a:r>
            <a:r>
              <a:rPr lang="en-GB" sz="3000" dirty="0">
                <a:latin typeface="+mn-lt"/>
              </a:rPr>
              <a:t>to communicate? T</a:t>
            </a:r>
            <a:r>
              <a:rPr lang="en-GB" sz="3000" dirty="0" smtClean="0">
                <a:latin typeface="+mn-lt"/>
              </a:rPr>
              <a:t>he </a:t>
            </a:r>
            <a:r>
              <a:rPr lang="en-GB" sz="3000" dirty="0">
                <a:latin typeface="+mn-lt"/>
              </a:rPr>
              <a:t>population should </a:t>
            </a:r>
            <a:r>
              <a:rPr lang="en-GB" sz="3000" dirty="0" smtClean="0">
                <a:latin typeface="+mn-lt"/>
              </a:rPr>
              <a:t>understand </a:t>
            </a:r>
            <a:r>
              <a:rPr lang="en-GB" sz="3000" dirty="0">
                <a:latin typeface="+mn-lt"/>
              </a:rPr>
              <a:t>the message, communication strategies should be developed;</a:t>
            </a:r>
            <a:endParaRPr lang="pt-PT" sz="3000" dirty="0">
              <a:latin typeface="+mn-lt"/>
            </a:endParaRPr>
          </a:p>
          <a:p>
            <a:pPr marL="457200" lvl="0" indent="-457200" algn="just">
              <a:spcAft>
                <a:spcPts val="600"/>
              </a:spcAft>
              <a:buFont typeface="Arial" pitchFamily="34" charset="0"/>
              <a:buChar char="•"/>
            </a:pPr>
            <a:r>
              <a:rPr lang="en-GB" sz="3000" dirty="0">
                <a:latin typeface="+mn-lt"/>
              </a:rPr>
              <a:t>Public acceptance of the strategy and its credibility is very important;</a:t>
            </a:r>
            <a:endParaRPr lang="pt-PT" sz="3000" dirty="0">
              <a:latin typeface="+mn-lt"/>
            </a:endParaRPr>
          </a:p>
          <a:p>
            <a:pPr marL="457200" lvl="0" indent="-457200" algn="just">
              <a:spcAft>
                <a:spcPts val="600"/>
              </a:spcAft>
              <a:buFont typeface="Arial" pitchFamily="34" charset="0"/>
              <a:buChar char="•"/>
            </a:pPr>
            <a:r>
              <a:rPr lang="en-GB" sz="3000" dirty="0">
                <a:latin typeface="+mn-lt"/>
              </a:rPr>
              <a:t>How will the strategy impact the community;</a:t>
            </a:r>
            <a:endParaRPr lang="pt-PT" sz="3000" dirty="0">
              <a:latin typeface="+mn-lt"/>
            </a:endParaRPr>
          </a:p>
          <a:p>
            <a:pPr marL="457200" lvl="0" indent="-457200" algn="just">
              <a:spcAft>
                <a:spcPts val="600"/>
              </a:spcAft>
              <a:buFont typeface="Arial" pitchFamily="34" charset="0"/>
              <a:buChar char="•"/>
            </a:pPr>
            <a:r>
              <a:rPr lang="en-GB" sz="3000" dirty="0">
                <a:latin typeface="+mn-lt"/>
              </a:rPr>
              <a:t>Uncertainties related to the effectiveness of the strategy to implement, logistic constraints and costs need to be taken into account;</a:t>
            </a:r>
            <a:endParaRPr lang="pt-PT" sz="3000" dirty="0">
              <a:latin typeface="+mn-lt"/>
            </a:endParaRPr>
          </a:p>
          <a:p>
            <a:pPr marL="457200" lvl="0" indent="-457200" algn="just">
              <a:spcAft>
                <a:spcPts val="600"/>
              </a:spcAft>
              <a:buFont typeface="Arial" pitchFamily="34" charset="0"/>
              <a:buChar char="•"/>
            </a:pPr>
            <a:r>
              <a:rPr lang="en-GB" sz="3000" dirty="0">
                <a:latin typeface="+mn-lt"/>
              </a:rPr>
              <a:t>How much waste will be produced and how safe is to transport it? Are there places to store the great amounts of generated wastes?;</a:t>
            </a:r>
            <a:endParaRPr lang="pt-PT" sz="3000" dirty="0">
              <a:latin typeface="+mn-lt"/>
            </a:endParaRPr>
          </a:p>
          <a:p>
            <a:pPr marL="457200" lvl="0" indent="-457200" algn="just">
              <a:spcAft>
                <a:spcPts val="600"/>
              </a:spcAft>
              <a:buFont typeface="Arial" pitchFamily="34" charset="0"/>
              <a:buChar char="•"/>
            </a:pPr>
            <a:r>
              <a:rPr lang="en-GB" sz="3000" dirty="0" smtClean="0">
                <a:latin typeface="+mn-lt"/>
              </a:rPr>
              <a:t>Improvement </a:t>
            </a:r>
            <a:r>
              <a:rPr lang="en-GB" sz="3000" dirty="0">
                <a:latin typeface="+mn-lt"/>
              </a:rPr>
              <a:t>of the radiation monitoring in order to decrease uncertainty by increasing confidence in the measurements;</a:t>
            </a:r>
            <a:endParaRPr lang="pt-PT" sz="3000" dirty="0">
              <a:latin typeface="+mn-lt"/>
            </a:endParaRPr>
          </a:p>
          <a:p>
            <a:pPr marL="457200" lvl="0" indent="-457200" algn="just">
              <a:spcAft>
                <a:spcPts val="1200"/>
              </a:spcAft>
              <a:buFont typeface="Arial" pitchFamily="34" charset="0"/>
              <a:buChar char="•"/>
            </a:pPr>
            <a:r>
              <a:rPr lang="en-GB" sz="3000" dirty="0">
                <a:latin typeface="+mn-lt"/>
              </a:rPr>
              <a:t>Do nothing </a:t>
            </a:r>
            <a:r>
              <a:rPr lang="en-GB" sz="3000" dirty="0" smtClean="0">
                <a:latin typeface="+mn-lt"/>
              </a:rPr>
              <a:t>is </a:t>
            </a:r>
            <a:r>
              <a:rPr lang="en-GB" sz="3000" dirty="0">
                <a:latin typeface="+mn-lt"/>
              </a:rPr>
              <a:t>not an option, a combination of strategies according to the contaminated areas should be the better solution</a:t>
            </a:r>
            <a:r>
              <a:rPr lang="en-GB" sz="3000" dirty="0" smtClean="0">
                <a:latin typeface="+mn-lt"/>
              </a:rPr>
              <a:t>.</a:t>
            </a:r>
            <a:endParaRPr lang="pt-PT" sz="3000" dirty="0">
              <a:latin typeface="+mn-lt"/>
            </a:endParaRPr>
          </a:p>
          <a:p>
            <a:pPr algn="just">
              <a:spcAft>
                <a:spcPts val="600"/>
              </a:spcAft>
            </a:pPr>
            <a:r>
              <a:rPr lang="en-GB" sz="3000" b="1" dirty="0">
                <a:latin typeface="+mn-lt"/>
              </a:rPr>
              <a:t>Agricultural scenario </a:t>
            </a:r>
            <a:endParaRPr lang="pt-PT" sz="3000" b="1" dirty="0">
              <a:latin typeface="+mn-lt"/>
            </a:endParaRPr>
          </a:p>
          <a:p>
            <a:pPr marL="457200" lvl="0" indent="-457200" algn="just">
              <a:spcAft>
                <a:spcPts val="600"/>
              </a:spcAft>
              <a:buFont typeface="Arial" pitchFamily="34" charset="0"/>
              <a:buChar char="•"/>
            </a:pPr>
            <a:r>
              <a:rPr lang="en-GB" sz="3000" dirty="0" smtClean="0">
                <a:latin typeface="+mn-lt"/>
              </a:rPr>
              <a:t>How </a:t>
            </a:r>
            <a:r>
              <a:rPr lang="en-GB" sz="3000" dirty="0">
                <a:latin typeface="+mn-lt"/>
              </a:rPr>
              <a:t>will the economy </a:t>
            </a:r>
            <a:r>
              <a:rPr lang="en-GB" sz="3000">
                <a:latin typeface="+mn-lt"/>
              </a:rPr>
              <a:t>be </a:t>
            </a:r>
            <a:r>
              <a:rPr lang="en-GB" sz="3000" smtClean="0">
                <a:latin typeface="+mn-lt"/>
              </a:rPr>
              <a:t>affected </a:t>
            </a:r>
            <a:r>
              <a:rPr lang="en-GB" sz="3000" dirty="0">
                <a:latin typeface="+mn-lt"/>
              </a:rPr>
              <a:t>if the regional products are not accepted/not trusted by the population;</a:t>
            </a:r>
            <a:endParaRPr lang="pt-PT" sz="3000" dirty="0">
              <a:latin typeface="+mn-lt"/>
            </a:endParaRPr>
          </a:p>
          <a:p>
            <a:pPr marL="457200" lvl="0" indent="-457200" algn="just">
              <a:spcAft>
                <a:spcPts val="600"/>
              </a:spcAft>
              <a:buFont typeface="Arial" pitchFamily="34" charset="0"/>
              <a:buChar char="•"/>
            </a:pPr>
            <a:r>
              <a:rPr lang="en-GB" sz="3000" dirty="0" smtClean="0">
                <a:latin typeface="+mn-lt"/>
              </a:rPr>
              <a:t>Environmental </a:t>
            </a:r>
            <a:r>
              <a:rPr lang="en-GB" sz="3000" dirty="0">
                <a:latin typeface="+mn-lt"/>
              </a:rPr>
              <a:t>monitoring and health monitoring were considered fundamental to increase people trust;</a:t>
            </a:r>
            <a:endParaRPr lang="pt-PT" sz="3000" dirty="0">
              <a:latin typeface="+mn-lt"/>
            </a:endParaRPr>
          </a:p>
          <a:p>
            <a:pPr marL="457200" lvl="0" indent="-457200" algn="just">
              <a:spcAft>
                <a:spcPts val="600"/>
              </a:spcAft>
              <a:buFont typeface="Arial" pitchFamily="34" charset="0"/>
              <a:buChar char="•"/>
            </a:pPr>
            <a:r>
              <a:rPr lang="en-GB" sz="3000" dirty="0" smtClean="0">
                <a:latin typeface="+mn-lt"/>
              </a:rPr>
              <a:t>Local </a:t>
            </a:r>
            <a:r>
              <a:rPr lang="en-GB" sz="3000" dirty="0">
                <a:latin typeface="+mn-lt"/>
              </a:rPr>
              <a:t>producers may face economic </a:t>
            </a:r>
            <a:r>
              <a:rPr lang="en-GB" sz="3000" dirty="0" smtClean="0">
                <a:latin typeface="+mn-lt"/>
              </a:rPr>
              <a:t>problems. How </a:t>
            </a:r>
            <a:r>
              <a:rPr lang="en-GB" sz="3000" dirty="0">
                <a:latin typeface="+mn-lt"/>
              </a:rPr>
              <a:t>to re-establish the consumer trust?;</a:t>
            </a:r>
            <a:endParaRPr lang="pt-PT" sz="3000" dirty="0">
              <a:latin typeface="+mn-lt"/>
            </a:endParaRPr>
          </a:p>
          <a:p>
            <a:pPr marL="457200" lvl="0" indent="-457200" algn="just">
              <a:spcAft>
                <a:spcPts val="600"/>
              </a:spcAft>
              <a:buFont typeface="Arial" pitchFamily="34" charset="0"/>
              <a:buChar char="•"/>
            </a:pPr>
            <a:r>
              <a:rPr lang="en-GB" sz="3000" dirty="0">
                <a:latin typeface="+mn-lt"/>
              </a:rPr>
              <a:t>The implementation of any of the measures (strategies) would always increase production costs</a:t>
            </a:r>
            <a:r>
              <a:rPr lang="en-GB" sz="3000" dirty="0" smtClean="0">
                <a:latin typeface="+mn-lt"/>
              </a:rPr>
              <a:t>;</a:t>
            </a:r>
            <a:endParaRPr lang="pt-PT" sz="3000" dirty="0">
              <a:latin typeface="+mn-lt"/>
            </a:endParaRPr>
          </a:p>
          <a:p>
            <a:pPr marL="457200" lvl="0" indent="-457200" algn="just">
              <a:spcAft>
                <a:spcPts val="600"/>
              </a:spcAft>
              <a:buFont typeface="Arial" pitchFamily="34" charset="0"/>
              <a:buChar char="•"/>
            </a:pPr>
            <a:r>
              <a:rPr lang="en-GB" sz="3000" dirty="0">
                <a:latin typeface="+mn-lt"/>
              </a:rPr>
              <a:t>The application of </a:t>
            </a:r>
            <a:r>
              <a:rPr lang="en-GB" sz="3000" dirty="0" smtClean="0">
                <a:latin typeface="+mn-lt"/>
              </a:rPr>
              <a:t>complex strategies would </a:t>
            </a:r>
            <a:r>
              <a:rPr lang="en-GB" sz="3000" dirty="0">
                <a:latin typeface="+mn-lt"/>
              </a:rPr>
              <a:t>be costly and is not sure if it would decrease the stigma related to the food </a:t>
            </a:r>
            <a:r>
              <a:rPr lang="en-GB" sz="3000" dirty="0" smtClean="0">
                <a:latin typeface="+mn-lt"/>
              </a:rPr>
              <a:t>products. There </a:t>
            </a:r>
            <a:r>
              <a:rPr lang="en-GB" sz="3000" dirty="0">
                <a:latin typeface="+mn-lt"/>
              </a:rPr>
              <a:t>was the sense that, at the end, people would not buy the products anyway;</a:t>
            </a:r>
            <a:endParaRPr lang="pt-PT" sz="3000" dirty="0">
              <a:latin typeface="+mn-lt"/>
            </a:endParaRPr>
          </a:p>
          <a:p>
            <a:pPr marL="457200" lvl="0" indent="-457200" algn="just">
              <a:spcAft>
                <a:spcPts val="600"/>
              </a:spcAft>
              <a:buFont typeface="Arial" pitchFamily="34" charset="0"/>
              <a:buChar char="•"/>
            </a:pPr>
            <a:r>
              <a:rPr lang="en-GB" sz="3000" dirty="0" smtClean="0">
                <a:latin typeface="+mn-lt"/>
              </a:rPr>
              <a:t>Do </a:t>
            </a:r>
            <a:r>
              <a:rPr lang="en-GB" sz="3000" dirty="0">
                <a:latin typeface="+mn-lt"/>
              </a:rPr>
              <a:t>nothing </a:t>
            </a:r>
            <a:r>
              <a:rPr lang="en-GB" sz="3000" dirty="0" smtClean="0">
                <a:latin typeface="+mn-lt"/>
              </a:rPr>
              <a:t>should </a:t>
            </a:r>
            <a:r>
              <a:rPr lang="en-GB" sz="3000" dirty="0">
                <a:latin typeface="+mn-lt"/>
              </a:rPr>
              <a:t>not be considered as an option</a:t>
            </a:r>
            <a:r>
              <a:rPr lang="en-GB" sz="3000" dirty="0" smtClean="0">
                <a:latin typeface="+mn-lt"/>
              </a:rPr>
              <a:t>.</a:t>
            </a:r>
          </a:p>
          <a:p>
            <a:pPr lvl="0" algn="just">
              <a:spcAft>
                <a:spcPts val="600"/>
              </a:spcAft>
            </a:pPr>
            <a:r>
              <a:rPr lang="en-US" sz="3000" dirty="0" smtClean="0">
                <a:latin typeface="+mn-lt"/>
              </a:rPr>
              <a:t>The scores</a:t>
            </a:r>
            <a:r>
              <a:rPr lang="en-US" sz="3000" dirty="0">
                <a:latin typeface="+mn-lt"/>
              </a:rPr>
              <a:t>, from the stakeholders, for the weighting factors considered in the decision making </a:t>
            </a:r>
            <a:r>
              <a:rPr lang="en-US" sz="3000" dirty="0" smtClean="0">
                <a:latin typeface="+mn-lt"/>
              </a:rPr>
              <a:t>process are shown in Figure 2.</a:t>
            </a:r>
            <a:endParaRPr lang="pt-PT" sz="3000" dirty="0">
              <a:latin typeface="+mn-lt"/>
            </a:endParaRPr>
          </a:p>
        </p:txBody>
      </p:sp>
      <p:sp>
        <p:nvSpPr>
          <p:cNvPr id="67" name="Text Box 12"/>
          <p:cNvSpPr txBox="1">
            <a:spLocks noChangeArrowheads="1"/>
          </p:cNvSpPr>
          <p:nvPr/>
        </p:nvSpPr>
        <p:spPr bwMode="auto">
          <a:xfrm>
            <a:off x="1404833" y="35756149"/>
            <a:ext cx="27411887" cy="3764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marL="457200" indent="-457200" algn="just">
              <a:spcAft>
                <a:spcPts val="0"/>
              </a:spcAft>
              <a:buClr>
                <a:schemeClr val="accent1">
                  <a:lumMod val="75000"/>
                </a:schemeClr>
              </a:buClr>
              <a:buFont typeface="Wingdings" panose="05000000000000000000" pitchFamily="2" charset="2"/>
              <a:buChar char=""/>
            </a:pPr>
            <a:r>
              <a:rPr lang="en-US" sz="3000" dirty="0">
                <a:latin typeface="+mn-lt"/>
              </a:rPr>
              <a:t>The stakeholders </a:t>
            </a:r>
            <a:r>
              <a:rPr lang="en-US" sz="3000" dirty="0" smtClean="0">
                <a:latin typeface="+mn-lt"/>
              </a:rPr>
              <a:t>agreed that </a:t>
            </a:r>
            <a:r>
              <a:rPr lang="en-US" sz="3000" b="1" dirty="0">
                <a:solidFill>
                  <a:srgbClr val="008080"/>
                </a:solidFill>
                <a:latin typeface="+mn-lt"/>
              </a:rPr>
              <a:t>the main goal to achieve</a:t>
            </a:r>
            <a:r>
              <a:rPr lang="en-US" sz="3000" dirty="0">
                <a:latin typeface="+mn-lt"/>
              </a:rPr>
              <a:t> in the transition phase of a nuclear accident </a:t>
            </a:r>
            <a:r>
              <a:rPr lang="en-US" sz="3000" dirty="0">
                <a:solidFill>
                  <a:srgbClr val="008080"/>
                </a:solidFill>
                <a:latin typeface="+mn-lt"/>
              </a:rPr>
              <a:t>is to return to the normal living </a:t>
            </a:r>
            <a:r>
              <a:rPr lang="en-US" sz="3000" dirty="0" smtClean="0">
                <a:solidFill>
                  <a:srgbClr val="008080"/>
                </a:solidFill>
                <a:latin typeface="+mn-lt"/>
              </a:rPr>
              <a:t>conditions</a:t>
            </a:r>
            <a:r>
              <a:rPr lang="en-US" sz="3000" dirty="0" smtClean="0">
                <a:latin typeface="+mn-lt"/>
              </a:rPr>
              <a:t>. These </a:t>
            </a:r>
            <a:r>
              <a:rPr lang="en-US" sz="3000" dirty="0">
                <a:latin typeface="+mn-lt"/>
              </a:rPr>
              <a:t>may not be exactly the same conditions as before the accident, but the safety of the populations should be </a:t>
            </a:r>
            <a:r>
              <a:rPr lang="en-US" sz="3000" dirty="0" smtClean="0">
                <a:latin typeface="+mn-lt"/>
              </a:rPr>
              <a:t>assured. </a:t>
            </a:r>
          </a:p>
          <a:p>
            <a:pPr marL="457200" indent="-457200" algn="just">
              <a:spcAft>
                <a:spcPts val="0"/>
              </a:spcAft>
              <a:buClr>
                <a:schemeClr val="accent1">
                  <a:lumMod val="75000"/>
                </a:schemeClr>
              </a:buClr>
              <a:buFont typeface="Wingdings" panose="05000000000000000000" pitchFamily="2" charset="2"/>
              <a:buChar char=""/>
            </a:pPr>
            <a:r>
              <a:rPr lang="en-US" sz="3000" dirty="0" smtClean="0">
                <a:latin typeface="+mn-lt"/>
              </a:rPr>
              <a:t>It was pointed </a:t>
            </a:r>
            <a:r>
              <a:rPr lang="en-US" sz="3000" dirty="0">
                <a:latin typeface="+mn-lt"/>
              </a:rPr>
              <a:t>out that </a:t>
            </a:r>
            <a:r>
              <a:rPr lang="en-US" sz="3000" b="1" dirty="0">
                <a:solidFill>
                  <a:srgbClr val="008080"/>
                </a:solidFill>
                <a:latin typeface="+mn-lt"/>
              </a:rPr>
              <a:t>communication and information to the population </a:t>
            </a:r>
            <a:r>
              <a:rPr lang="en-US" sz="3000" dirty="0">
                <a:latin typeface="+mn-lt"/>
              </a:rPr>
              <a:t>are one of the most important issues in order to gain the public trust in the implementation of a specific recovery strategy. Also the population and the main actors should be involved in the decision making </a:t>
            </a:r>
            <a:r>
              <a:rPr lang="en-US" sz="3000" dirty="0" smtClean="0">
                <a:latin typeface="+mn-lt"/>
              </a:rPr>
              <a:t>process.</a:t>
            </a:r>
          </a:p>
          <a:p>
            <a:pPr marL="457200" indent="-457200" algn="just">
              <a:spcAft>
                <a:spcPts val="0"/>
              </a:spcAft>
              <a:buClr>
                <a:schemeClr val="accent1">
                  <a:lumMod val="75000"/>
                </a:schemeClr>
              </a:buClr>
              <a:buFont typeface="Wingdings" panose="05000000000000000000" pitchFamily="2" charset="2"/>
              <a:buChar char=""/>
            </a:pPr>
            <a:r>
              <a:rPr lang="en-GB" sz="3000" dirty="0" smtClean="0">
                <a:latin typeface="+mn-lt"/>
              </a:rPr>
              <a:t>The </a:t>
            </a:r>
            <a:r>
              <a:rPr lang="en-GB" sz="3000" b="1" dirty="0">
                <a:solidFill>
                  <a:srgbClr val="008080"/>
                </a:solidFill>
                <a:latin typeface="+mn-lt"/>
              </a:rPr>
              <a:t>cost has the </a:t>
            </a:r>
            <a:r>
              <a:rPr lang="en-GB" sz="3000" b="1" dirty="0" smtClean="0">
                <a:solidFill>
                  <a:srgbClr val="008080"/>
                </a:solidFill>
                <a:latin typeface="+mn-lt"/>
              </a:rPr>
              <a:t>lowest </a:t>
            </a:r>
            <a:r>
              <a:rPr lang="en-GB" sz="3000" b="1" dirty="0">
                <a:solidFill>
                  <a:srgbClr val="008080"/>
                </a:solidFill>
                <a:latin typeface="+mn-lt"/>
              </a:rPr>
              <a:t>scores </a:t>
            </a:r>
            <a:r>
              <a:rPr lang="en-GB" sz="3000" dirty="0">
                <a:latin typeface="+mn-lt"/>
              </a:rPr>
              <a:t>in terms of importance for the decision making process in the urban scenario. This factor tends to gain more importance in the agricultural scenario. </a:t>
            </a:r>
            <a:endParaRPr lang="en-GB" sz="3000" dirty="0" smtClean="0">
              <a:latin typeface="+mn-lt"/>
            </a:endParaRPr>
          </a:p>
          <a:p>
            <a:pPr marL="457200" indent="-457200" algn="just">
              <a:spcAft>
                <a:spcPts val="0"/>
              </a:spcAft>
              <a:buClr>
                <a:schemeClr val="accent1">
                  <a:lumMod val="75000"/>
                </a:schemeClr>
              </a:buClr>
              <a:buFont typeface="Wingdings" panose="05000000000000000000" pitchFamily="2" charset="2"/>
              <a:buChar char=""/>
            </a:pPr>
            <a:r>
              <a:rPr lang="en-GB" sz="3000" dirty="0" smtClean="0">
                <a:latin typeface="+mn-lt"/>
              </a:rPr>
              <a:t>For </a:t>
            </a:r>
            <a:r>
              <a:rPr lang="en-GB" sz="3000" dirty="0">
                <a:latin typeface="+mn-lt"/>
              </a:rPr>
              <a:t>both scenarios, the effectiveness, feasibility and social and ethical are some of the factors considered by the stakeholder involved in this panel to have more importance in the decision-making process</a:t>
            </a:r>
            <a:r>
              <a:rPr lang="en-GB" sz="3000" dirty="0" smtClean="0">
                <a:latin typeface="+mn-lt"/>
              </a:rPr>
              <a:t>.</a:t>
            </a:r>
            <a:endParaRPr lang="pt-PT" sz="3000" dirty="0">
              <a:latin typeface="+mn-lt"/>
            </a:endParaRPr>
          </a:p>
        </p:txBody>
      </p:sp>
      <p:pic>
        <p:nvPicPr>
          <p:cNvPr id="32" name="Imagen 4"/>
          <p:cNvPicPr/>
          <p:nvPr/>
        </p:nvPicPr>
        <p:blipFill>
          <a:blip r:embed="rId6">
            <a:extLst>
              <a:ext uri="{28A0092B-C50C-407E-A947-70E740481C1C}">
                <a14:useLocalDpi xmlns:a14="http://schemas.microsoft.com/office/drawing/2010/main" val="0"/>
              </a:ext>
            </a:extLst>
          </a:blip>
          <a:srcRect/>
          <a:stretch>
            <a:fillRect/>
          </a:stretch>
        </p:blipFill>
        <p:spPr bwMode="auto">
          <a:xfrm>
            <a:off x="22342647" y="458953"/>
            <a:ext cx="6311306" cy="2246669"/>
          </a:xfrm>
          <a:prstGeom prst="rect">
            <a:avLst/>
          </a:prstGeom>
          <a:noFill/>
        </p:spPr>
      </p:pic>
      <p:pic>
        <p:nvPicPr>
          <p:cNvPr id="35" name="Grafik 2"/>
          <p:cNvPicPr/>
          <p:nvPr/>
        </p:nvPicPr>
        <p:blipFill>
          <a:blip r:embed="rId7">
            <a:extLst>
              <a:ext uri="{28A0092B-C50C-407E-A947-70E740481C1C}">
                <a14:useLocalDpi xmlns:a14="http://schemas.microsoft.com/office/drawing/2010/main" val="0"/>
              </a:ext>
            </a:extLst>
          </a:blip>
          <a:stretch>
            <a:fillRect/>
          </a:stretch>
        </p:blipFill>
        <p:spPr>
          <a:xfrm>
            <a:off x="22343069" y="2819118"/>
            <a:ext cx="5591822" cy="1675956"/>
          </a:xfrm>
          <a:prstGeom prst="rect">
            <a:avLst/>
          </a:prstGeom>
        </p:spPr>
      </p:pic>
      <p:sp>
        <p:nvSpPr>
          <p:cNvPr id="2" name="BlokTextu 1"/>
          <p:cNvSpPr txBox="1"/>
          <p:nvPr/>
        </p:nvSpPr>
        <p:spPr>
          <a:xfrm>
            <a:off x="27934891" y="3025935"/>
            <a:ext cx="2240729" cy="1200329"/>
          </a:xfrm>
          <a:prstGeom prst="rect">
            <a:avLst/>
          </a:prstGeom>
          <a:noFill/>
        </p:spPr>
        <p:txBody>
          <a:bodyPr wrap="square" rtlCol="0">
            <a:spAutoFit/>
          </a:bodyPr>
          <a:lstStyle/>
          <a:p>
            <a:r>
              <a:rPr lang="en-US" b="1" dirty="0" smtClean="0">
                <a:solidFill>
                  <a:schemeClr val="accent2"/>
                </a:solidFill>
                <a:latin typeface="Arial Narrow" panose="020B0606020202030204" pitchFamily="34" charset="0"/>
                <a:cs typeface="Aharoni" panose="02010803020104030203" pitchFamily="2" charset="-79"/>
              </a:rPr>
              <a:t>Wp4</a:t>
            </a:r>
            <a:endParaRPr lang="sk-SK" b="1" dirty="0">
              <a:solidFill>
                <a:schemeClr val="accent2"/>
              </a:solidFill>
              <a:latin typeface="Arial Narrow" panose="020B0606020202030204" pitchFamily="34" charset="0"/>
              <a:cs typeface="Aharoni" panose="02010803020104030203" pitchFamily="2" charset="-79"/>
            </a:endParaRPr>
          </a:p>
        </p:txBody>
      </p:sp>
      <p:pic>
        <p:nvPicPr>
          <p:cNvPr id="4" name="Picture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3800274" y="12585498"/>
            <a:ext cx="5151476" cy="4212175"/>
          </a:xfrm>
          <a:prstGeom prst="rect">
            <a:avLst/>
          </a:prstGeom>
        </p:spPr>
      </p:pic>
      <p:pic>
        <p:nvPicPr>
          <p:cNvPr id="5" name="Picture 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3829895" y="16575198"/>
            <a:ext cx="5130327" cy="4203511"/>
          </a:xfrm>
          <a:prstGeom prst="rect">
            <a:avLst/>
          </a:prstGeom>
        </p:spPr>
      </p:pic>
      <p:graphicFrame>
        <p:nvGraphicFramePr>
          <p:cNvPr id="36" name="Chart 35"/>
          <p:cNvGraphicFramePr/>
          <p:nvPr>
            <p:extLst>
              <p:ext uri="{D42A27DB-BD31-4B8C-83A1-F6EECF244321}">
                <p14:modId xmlns:p14="http://schemas.microsoft.com/office/powerpoint/2010/main" val="2995183025"/>
              </p:ext>
            </p:extLst>
          </p:nvPr>
        </p:nvGraphicFramePr>
        <p:xfrm>
          <a:off x="20045730" y="21810495"/>
          <a:ext cx="8757870" cy="6161401"/>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48" name="Chart 47"/>
          <p:cNvGraphicFramePr/>
          <p:nvPr>
            <p:extLst>
              <p:ext uri="{D42A27DB-BD31-4B8C-83A1-F6EECF244321}">
                <p14:modId xmlns:p14="http://schemas.microsoft.com/office/powerpoint/2010/main" val="3346059758"/>
              </p:ext>
            </p:extLst>
          </p:nvPr>
        </p:nvGraphicFramePr>
        <p:xfrm>
          <a:off x="20074525" y="28066808"/>
          <a:ext cx="8729075" cy="5419243"/>
        </p:xfrm>
        <a:graphic>
          <a:graphicData uri="http://schemas.openxmlformats.org/drawingml/2006/chart">
            <c:chart xmlns:c="http://schemas.openxmlformats.org/drawingml/2006/chart" xmlns:r="http://schemas.openxmlformats.org/officeDocument/2006/relationships" r:id="rId11"/>
          </a:graphicData>
        </a:graphic>
      </p:graphicFrame>
      <p:pic>
        <p:nvPicPr>
          <p:cNvPr id="49" name="Picture 48"/>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197029" y="2785095"/>
            <a:ext cx="3988569" cy="1754970"/>
          </a:xfrm>
          <a:prstGeom prst="rect">
            <a:avLst/>
          </a:prstGeom>
        </p:spPr>
      </p:pic>
      <p:pic>
        <p:nvPicPr>
          <p:cNvPr id="8" name="Picture 7"/>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767839" y="714313"/>
            <a:ext cx="4846949" cy="2311622"/>
          </a:xfrm>
          <a:prstGeom prst="rect">
            <a:avLst/>
          </a:prstGeom>
        </p:spPr>
      </p:pic>
      <p:sp>
        <p:nvSpPr>
          <p:cNvPr id="7" name="CaixaDeTexto 6"/>
          <p:cNvSpPr txBox="1"/>
          <p:nvPr/>
        </p:nvSpPr>
        <p:spPr>
          <a:xfrm>
            <a:off x="23780682" y="20691772"/>
            <a:ext cx="5228751" cy="584775"/>
          </a:xfrm>
          <a:prstGeom prst="rect">
            <a:avLst/>
          </a:prstGeom>
          <a:noFill/>
        </p:spPr>
        <p:txBody>
          <a:bodyPr wrap="square" rtlCol="0">
            <a:spAutoFit/>
          </a:bodyPr>
          <a:lstStyle/>
          <a:p>
            <a:r>
              <a:rPr lang="en-GB" sz="1600" dirty="0" smtClean="0">
                <a:latin typeface="+mn-lt"/>
              </a:rPr>
              <a:t>Figure 1: Contamination maps provided to the participants (a) agricultural scenario; (b) urban scenario</a:t>
            </a:r>
            <a:endParaRPr lang="en-GB" sz="1600" dirty="0">
              <a:latin typeface="+mn-lt"/>
            </a:endParaRPr>
          </a:p>
        </p:txBody>
      </p:sp>
      <p:sp>
        <p:nvSpPr>
          <p:cNvPr id="9" name="CaixaDeTexto 8"/>
          <p:cNvSpPr txBox="1"/>
          <p:nvPr/>
        </p:nvSpPr>
        <p:spPr>
          <a:xfrm>
            <a:off x="23961849" y="16212081"/>
            <a:ext cx="408899" cy="307777"/>
          </a:xfrm>
          <a:prstGeom prst="rect">
            <a:avLst/>
          </a:prstGeom>
          <a:noFill/>
        </p:spPr>
        <p:txBody>
          <a:bodyPr wrap="square" rtlCol="0">
            <a:spAutoFit/>
          </a:bodyPr>
          <a:lstStyle/>
          <a:p>
            <a:r>
              <a:rPr lang="pt-PT" sz="1400" dirty="0" smtClean="0"/>
              <a:t>(a)</a:t>
            </a:r>
            <a:endParaRPr lang="pt-PT" sz="1400" dirty="0"/>
          </a:p>
        </p:txBody>
      </p:sp>
      <p:sp>
        <p:nvSpPr>
          <p:cNvPr id="44" name="CaixaDeTexto 43"/>
          <p:cNvSpPr txBox="1"/>
          <p:nvPr/>
        </p:nvSpPr>
        <p:spPr>
          <a:xfrm>
            <a:off x="23961849" y="20328655"/>
            <a:ext cx="408899" cy="307777"/>
          </a:xfrm>
          <a:prstGeom prst="rect">
            <a:avLst/>
          </a:prstGeom>
          <a:noFill/>
        </p:spPr>
        <p:txBody>
          <a:bodyPr wrap="square" rtlCol="0">
            <a:spAutoFit/>
          </a:bodyPr>
          <a:lstStyle/>
          <a:p>
            <a:r>
              <a:rPr lang="pt-PT" sz="1400" dirty="0" smtClean="0"/>
              <a:t>(b)</a:t>
            </a:r>
            <a:endParaRPr lang="pt-PT" sz="1400" dirty="0"/>
          </a:p>
        </p:txBody>
      </p:sp>
      <p:sp>
        <p:nvSpPr>
          <p:cNvPr id="10" name="CaixaDeTexto 9"/>
          <p:cNvSpPr txBox="1"/>
          <p:nvPr/>
        </p:nvSpPr>
        <p:spPr>
          <a:xfrm>
            <a:off x="19979783" y="33531702"/>
            <a:ext cx="8884777" cy="584775"/>
          </a:xfrm>
          <a:prstGeom prst="rect">
            <a:avLst/>
          </a:prstGeom>
          <a:noFill/>
        </p:spPr>
        <p:txBody>
          <a:bodyPr wrap="square" rtlCol="0">
            <a:spAutoFit/>
          </a:bodyPr>
          <a:lstStyle/>
          <a:p>
            <a:r>
              <a:rPr lang="en-US" sz="1600" dirty="0">
                <a:latin typeface="+mn-lt"/>
                <a:ea typeface="Segoe UI" pitchFamily="34" charset="0"/>
                <a:cs typeface="Segoe UI" pitchFamily="34" charset="0"/>
              </a:rPr>
              <a:t>Figure </a:t>
            </a:r>
            <a:r>
              <a:rPr lang="en-US" sz="1600" dirty="0" smtClean="0">
                <a:latin typeface="+mn-lt"/>
                <a:ea typeface="Segoe UI" pitchFamily="34" charset="0"/>
                <a:cs typeface="Segoe UI" pitchFamily="34" charset="0"/>
              </a:rPr>
              <a:t>2 </a:t>
            </a:r>
            <a:r>
              <a:rPr lang="en-US" sz="1600" dirty="0">
                <a:latin typeface="+mn-lt"/>
                <a:ea typeface="Segoe UI" pitchFamily="34" charset="0"/>
                <a:cs typeface="Segoe UI" pitchFamily="34" charset="0"/>
              </a:rPr>
              <a:t>– Scores, from the stakeholders, for the weighting factors considered in the decision making process </a:t>
            </a:r>
            <a:r>
              <a:rPr lang="en-US" sz="1600" dirty="0" smtClean="0">
                <a:latin typeface="+mn-lt"/>
                <a:ea typeface="Segoe UI" pitchFamily="34" charset="0"/>
                <a:cs typeface="Segoe UI" pitchFamily="34" charset="0"/>
              </a:rPr>
              <a:t>(a) Urban scenario (b) Agricultural scenario</a:t>
            </a:r>
            <a:endParaRPr lang="nl-BE" sz="1600" dirty="0">
              <a:latin typeface="+mn-lt"/>
              <a:ea typeface="Segoe UI" pitchFamily="34" charset="0"/>
              <a:cs typeface="Segoe UI" pitchFamily="34" charset="0"/>
            </a:endParaRPr>
          </a:p>
        </p:txBody>
      </p:sp>
      <p:sp>
        <p:nvSpPr>
          <p:cNvPr id="45" name="CaixaDeTexto 44"/>
          <p:cNvSpPr txBox="1"/>
          <p:nvPr/>
        </p:nvSpPr>
        <p:spPr>
          <a:xfrm>
            <a:off x="20280711" y="27483525"/>
            <a:ext cx="408899" cy="307777"/>
          </a:xfrm>
          <a:prstGeom prst="rect">
            <a:avLst/>
          </a:prstGeom>
          <a:noFill/>
        </p:spPr>
        <p:txBody>
          <a:bodyPr wrap="square" rtlCol="0">
            <a:spAutoFit/>
          </a:bodyPr>
          <a:lstStyle/>
          <a:p>
            <a:r>
              <a:rPr lang="pt-PT" sz="1400" dirty="0" smtClean="0"/>
              <a:t>(a)</a:t>
            </a:r>
            <a:endParaRPr lang="pt-PT" sz="1400" dirty="0"/>
          </a:p>
        </p:txBody>
      </p:sp>
      <p:pic>
        <p:nvPicPr>
          <p:cNvPr id="11" name="Imagem 10"/>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3919026" y="12700371"/>
            <a:ext cx="1589796" cy="950835"/>
          </a:xfrm>
          <a:prstGeom prst="rect">
            <a:avLst/>
          </a:prstGeom>
          <a:noFill/>
        </p:spPr>
      </p:pic>
      <p:pic>
        <p:nvPicPr>
          <p:cNvPr id="12" name="Picture 11"/>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9616355" y="13235810"/>
            <a:ext cx="4147667" cy="2331927"/>
          </a:xfrm>
          <a:prstGeom prst="rect">
            <a:avLst/>
          </a:prstGeom>
        </p:spPr>
      </p:pic>
      <p:pic>
        <p:nvPicPr>
          <p:cNvPr id="13" name="Picture 12"/>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9642280" y="15702053"/>
            <a:ext cx="4131540" cy="2322860"/>
          </a:xfrm>
          <a:prstGeom prst="rect">
            <a:avLst/>
          </a:prstGeom>
        </p:spPr>
      </p:pic>
      <p:pic>
        <p:nvPicPr>
          <p:cNvPr id="14" name="Picture 13"/>
          <p:cNvPicPr>
            <a:picLocks noChangeAspect="1"/>
          </p:cNvPicPr>
          <p:nvPr/>
        </p:nvPicPr>
        <p:blipFill>
          <a:blip r:embed="rId17"/>
          <a:stretch>
            <a:fillRect/>
          </a:stretch>
        </p:blipFill>
        <p:spPr>
          <a:xfrm>
            <a:off x="19616355" y="18132496"/>
            <a:ext cx="4147667" cy="2328652"/>
          </a:xfrm>
          <a:prstGeom prst="rect">
            <a:avLst/>
          </a:prstGeom>
        </p:spPr>
      </p:pic>
    </p:spTree>
    <p:extLst>
      <p:ext uri="{BB962C8B-B14F-4D97-AF65-F5344CB8AC3E}">
        <p14:creationId xmlns:p14="http://schemas.microsoft.com/office/powerpoint/2010/main" val="4157707726"/>
      </p:ext>
    </p:extLst>
  </p:cSld>
  <p:clrMapOvr>
    <a:masterClrMapping/>
  </p:clrMapOvr>
  <p:timing>
    <p:tnLst>
      <p:par>
        <p:cTn id="1" dur="indefinite" restart="never" nodeType="tmRoot"/>
      </p:par>
    </p:tnLst>
  </p:timing>
</p:sld>
</file>

<file path=ppt/theme/theme1.xml><?xml version="1.0" encoding="utf-8"?>
<a:theme xmlns:a="http://schemas.openxmlformats.org/drawingml/2006/main" name="CONCERT">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NCERT" id="{9E37ED38-8528-4622-97B5-E50A59913621}" vid="{C3144AF8-E3B1-46BB-B32C-B5F65E8202C5}"/>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52E699366340D41B67FD2BA5630CCCF" ma:contentTypeVersion="2" ma:contentTypeDescription="Create a new document." ma:contentTypeScope="" ma:versionID="ed1a82d24d7aba30fd19252522c0df27">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72D18AD-630F-4686-B02D-DE0845F6EADE}">
  <ds:schemaRefs>
    <ds:schemaRef ds:uri="http://www.w3.org/XML/1998/namespace"/>
    <ds:schemaRef ds:uri="http://purl.org/dc/elements/1.1/"/>
    <ds:schemaRef ds:uri="http://schemas.microsoft.com/office/2006/documentManagement/types"/>
    <ds:schemaRef ds:uri="http://schemas.microsoft.com/office/infopath/2007/PartnerControls"/>
    <ds:schemaRef ds:uri="http://schemas.microsoft.com/office/2006/metadata/properties"/>
    <ds:schemaRef ds:uri="http://purl.org/dc/dcmitype/"/>
    <ds:schemaRef ds:uri="http://purl.org/dc/terms/"/>
    <ds:schemaRef ds:uri="http://schemas.openxmlformats.org/package/2006/metadata/core-properties"/>
  </ds:schemaRefs>
</ds:datastoreItem>
</file>

<file path=customXml/itemProps2.xml><?xml version="1.0" encoding="utf-8"?>
<ds:datastoreItem xmlns:ds="http://schemas.openxmlformats.org/officeDocument/2006/customXml" ds:itemID="{958AB0E6-98C7-4B58-8655-14DD63DE92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A1A6463A-878E-44C1-A208-01170601C76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2039</TotalTime>
  <Pages>22</Pages>
  <Words>1035</Words>
  <Application>Microsoft Office PowerPoint</Application>
  <PresentationFormat>Custom</PresentationFormat>
  <Paragraphs>59</Paragraphs>
  <Slides>1</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vt:i4>
      </vt:variant>
    </vt:vector>
  </HeadingPairs>
  <TitlesOfParts>
    <vt:vector size="11" baseType="lpstr">
      <vt:lpstr>Interstate-Regular</vt:lpstr>
      <vt:lpstr>Calibri</vt:lpstr>
      <vt:lpstr>Times New Roman</vt:lpstr>
      <vt:lpstr>CenturyGothic-Bold</vt:lpstr>
      <vt:lpstr>Arial</vt:lpstr>
      <vt:lpstr>Aharoni</vt:lpstr>
      <vt:lpstr>Arial Narrow</vt:lpstr>
      <vt:lpstr>Segoe UI</vt:lpstr>
      <vt:lpstr>Wingdings</vt:lpstr>
      <vt:lpstr>CONCERT</vt:lpstr>
      <vt:lpstr>PowerPoint Presentation</vt:lpstr>
    </vt:vector>
  </TitlesOfParts>
  <Company>SCK-CEN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Van Oudheusden Michiel</dc:creator>
  <cp:lastModifiedBy>Mario Capucho dos Reis</cp:lastModifiedBy>
  <cp:revision>256</cp:revision>
  <cp:lastPrinted>2019-10-29T13:55:29Z</cp:lastPrinted>
  <dcterms:created xsi:type="dcterms:W3CDTF">2017-11-13T09:28:55Z</dcterms:created>
  <dcterms:modified xsi:type="dcterms:W3CDTF">2019-11-25T12:01:07Z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exandriaPath">
    <vt:lpwstr/>
  </property>
  <property fmtid="{D5CDD505-2E9C-101B-9397-08002B2CF9AE}" pid="3" name="ContentTypeId">
    <vt:lpwstr>0x010100452E699366340D41B67FD2BA5630CCCF</vt:lpwstr>
  </property>
</Properties>
</file>